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handoutMasterIdLst>
    <p:handoutMasterId r:id="rId122"/>
  </p:handoutMasterIdLst>
  <p:sldIdLst>
    <p:sldId id="319" r:id="rId2"/>
    <p:sldId id="320" r:id="rId3"/>
    <p:sldId id="321" r:id="rId4"/>
    <p:sldId id="322" r:id="rId5"/>
    <p:sldId id="429" r:id="rId6"/>
    <p:sldId id="324" r:id="rId7"/>
    <p:sldId id="325" r:id="rId8"/>
    <p:sldId id="431" r:id="rId9"/>
    <p:sldId id="432" r:id="rId10"/>
    <p:sldId id="433" r:id="rId11"/>
    <p:sldId id="434" r:id="rId12"/>
    <p:sldId id="435" r:id="rId13"/>
    <p:sldId id="441" r:id="rId14"/>
    <p:sldId id="438" r:id="rId15"/>
    <p:sldId id="439" r:id="rId16"/>
    <p:sldId id="329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6" r:id="rId27"/>
    <p:sldId id="457" r:id="rId28"/>
    <p:sldId id="458" r:id="rId29"/>
    <p:sldId id="461" r:id="rId30"/>
    <p:sldId id="462" r:id="rId31"/>
    <p:sldId id="463" r:id="rId32"/>
    <p:sldId id="464" r:id="rId33"/>
    <p:sldId id="369" r:id="rId34"/>
    <p:sldId id="466" r:id="rId35"/>
    <p:sldId id="467" r:id="rId36"/>
    <p:sldId id="468" r:id="rId37"/>
    <p:sldId id="470" r:id="rId38"/>
    <p:sldId id="339" r:id="rId39"/>
    <p:sldId id="340" r:id="rId40"/>
    <p:sldId id="332" r:id="rId41"/>
    <p:sldId id="333" r:id="rId42"/>
    <p:sldId id="336" r:id="rId43"/>
    <p:sldId id="474" r:id="rId44"/>
    <p:sldId id="471" r:id="rId45"/>
    <p:sldId id="343" r:id="rId46"/>
    <p:sldId id="338" r:id="rId47"/>
    <p:sldId id="469" r:id="rId48"/>
    <p:sldId id="370" r:id="rId49"/>
    <p:sldId id="475" r:id="rId50"/>
    <p:sldId id="490" r:id="rId51"/>
    <p:sldId id="491" r:id="rId52"/>
    <p:sldId id="379" r:id="rId53"/>
    <p:sldId id="479" r:id="rId54"/>
    <p:sldId id="344" r:id="rId55"/>
    <p:sldId id="355" r:id="rId56"/>
    <p:sldId id="488" r:id="rId57"/>
    <p:sldId id="345" r:id="rId58"/>
    <p:sldId id="346" r:id="rId59"/>
    <p:sldId id="376" r:id="rId60"/>
    <p:sldId id="377" r:id="rId61"/>
    <p:sldId id="480" r:id="rId62"/>
    <p:sldId id="489" r:id="rId63"/>
    <p:sldId id="347" r:id="rId64"/>
    <p:sldId id="348" r:id="rId65"/>
    <p:sldId id="359" r:id="rId66"/>
    <p:sldId id="349" r:id="rId67"/>
    <p:sldId id="350" r:id="rId68"/>
    <p:sldId id="351" r:id="rId69"/>
    <p:sldId id="352" r:id="rId70"/>
    <p:sldId id="353" r:id="rId71"/>
    <p:sldId id="354" r:id="rId72"/>
    <p:sldId id="487" r:id="rId73"/>
    <p:sldId id="481" r:id="rId74"/>
    <p:sldId id="357" r:id="rId75"/>
    <p:sldId id="358" r:id="rId76"/>
    <p:sldId id="482" r:id="rId77"/>
    <p:sldId id="483" r:id="rId78"/>
    <p:sldId id="484" r:id="rId79"/>
    <p:sldId id="485" r:id="rId80"/>
    <p:sldId id="486" r:id="rId81"/>
    <p:sldId id="361" r:id="rId82"/>
    <p:sldId id="375" r:id="rId83"/>
    <p:sldId id="371" r:id="rId84"/>
    <p:sldId id="476" r:id="rId85"/>
    <p:sldId id="477" r:id="rId86"/>
    <p:sldId id="372" r:id="rId87"/>
    <p:sldId id="403" r:id="rId88"/>
    <p:sldId id="404" r:id="rId89"/>
    <p:sldId id="405" r:id="rId90"/>
    <p:sldId id="406" r:id="rId91"/>
    <p:sldId id="407" r:id="rId92"/>
    <p:sldId id="409" r:id="rId93"/>
    <p:sldId id="478" r:id="rId94"/>
    <p:sldId id="411" r:id="rId95"/>
    <p:sldId id="412" r:id="rId96"/>
    <p:sldId id="413" r:id="rId97"/>
    <p:sldId id="414" r:id="rId98"/>
    <p:sldId id="415" r:id="rId99"/>
    <p:sldId id="493" r:id="rId100"/>
    <p:sldId id="410" r:id="rId101"/>
    <p:sldId id="494" r:id="rId102"/>
    <p:sldId id="495" r:id="rId103"/>
    <p:sldId id="416" r:id="rId104"/>
    <p:sldId id="418" r:id="rId105"/>
    <p:sldId id="419" r:id="rId106"/>
    <p:sldId id="420" r:id="rId107"/>
    <p:sldId id="421" r:id="rId108"/>
    <p:sldId id="422" r:id="rId109"/>
    <p:sldId id="423" r:id="rId110"/>
    <p:sldId id="424" r:id="rId111"/>
    <p:sldId id="425" r:id="rId112"/>
    <p:sldId id="426" r:id="rId113"/>
    <p:sldId id="492" r:id="rId114"/>
    <p:sldId id="437" r:id="rId115"/>
    <p:sldId id="363" r:id="rId116"/>
    <p:sldId id="364" r:id="rId117"/>
    <p:sldId id="365" r:id="rId118"/>
    <p:sldId id="366" r:id="rId119"/>
    <p:sldId id="367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85" autoAdjust="0"/>
    <p:restoredTop sz="86473" autoAdjust="0"/>
  </p:normalViewPr>
  <p:slideViewPr>
    <p:cSldViewPr>
      <p:cViewPr varScale="1">
        <p:scale>
          <a:sx n="92" d="100"/>
          <a:sy n="92" d="100"/>
        </p:scale>
        <p:origin x="-1123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38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6.xml"/><Relationship Id="rId3" Type="http://schemas.openxmlformats.org/officeDocument/2006/relationships/slide" Target="slides/slide62.xml"/><Relationship Id="rId7" Type="http://schemas.openxmlformats.org/officeDocument/2006/relationships/slide" Target="slides/slide81.xml"/><Relationship Id="rId2" Type="http://schemas.openxmlformats.org/officeDocument/2006/relationships/slide" Target="slides/slide55.xml"/><Relationship Id="rId1" Type="http://schemas.openxmlformats.org/officeDocument/2006/relationships/slide" Target="slides/slide1.xml"/><Relationship Id="rId6" Type="http://schemas.openxmlformats.org/officeDocument/2006/relationships/slide" Target="slides/slide74.xml"/><Relationship Id="rId11" Type="http://schemas.openxmlformats.org/officeDocument/2006/relationships/slide" Target="slides/slide119.xml"/><Relationship Id="rId5" Type="http://schemas.openxmlformats.org/officeDocument/2006/relationships/slide" Target="slides/slide72.xml"/><Relationship Id="rId10" Type="http://schemas.openxmlformats.org/officeDocument/2006/relationships/slide" Target="slides/slide118.xml"/><Relationship Id="rId4" Type="http://schemas.openxmlformats.org/officeDocument/2006/relationships/slide" Target="slides/slide65.xml"/><Relationship Id="rId9" Type="http://schemas.openxmlformats.org/officeDocument/2006/relationships/slide" Target="slides/slide1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BAC62-94CB-4F77-AAAF-D425594F3F24}" type="datetime1">
              <a:rPr lang="en-US" smtClean="0"/>
              <a:t>12/30/2013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2FCE3-57FA-4402-B802-607E658A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75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76B52-A4C0-44AD-998F-58D666BF5246}" type="datetime1">
              <a:rPr lang="en-US" smtClean="0"/>
              <a:t>12/30/2013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EEB75-8C15-4CD9-945E-8D0EBE123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463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7610-4F5B-4E62-8B56-82EAD50456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78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fld id="{CC170A23-8DA2-4FCF-91CC-25086C42C5BB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7388"/>
            <a:ext cx="4572000" cy="3429000"/>
          </a:xfrm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343400"/>
            <a:ext cx="5027613" cy="41116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43" tIns="44974" rIns="89943" bIns="44974"/>
          <a:lstStyle/>
          <a:p>
            <a:pPr eaLnBrk="1" hangingPunct="1"/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fld id="{004546E3-AA43-4BD5-B665-30CC3BA1C961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7388"/>
            <a:ext cx="4572000" cy="3429000"/>
          </a:xfrm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343400"/>
            <a:ext cx="5027613" cy="41116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43" tIns="44974" rIns="89943" bIns="44974"/>
          <a:lstStyle/>
          <a:p>
            <a:pPr eaLnBrk="1" hangingPunct="1"/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PHDF5 is built on top of MPI</a:t>
            </a:r>
            <a:r>
              <a:rPr lang="en-US" baseline="0" dirty="0" smtClean="0"/>
              <a:t> I/O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BA370-1D01-44FA-82A7-089D3FB335F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1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Calibri" pitchFamily="34" charset="0"/>
            </a:endParaRPr>
          </a:p>
          <a:p>
            <a:endParaRPr lang="en-US" altLang="en-US" smtClean="0">
              <a:latin typeface="Calibri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fld id="{E56861BA-E9FD-4913-B371-88C451E4D64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450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altLang="en-US" sz="1200" smtClean="0"/>
              <a:t>April 29-30, 2009</a:t>
            </a:r>
          </a:p>
        </p:txBody>
      </p:sp>
      <p:sp>
        <p:nvSpPr>
          <p:cNvPr id="450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altLang="en-US" sz="1200" smtClean="0"/>
              <a:t>HDF5 Technical Consulting Meeting for EMRG Program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Calibri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fld id="{0920AD8F-3B91-4731-A660-E2BDF76E8017}" type="slidenum">
              <a:rPr lang="en-US" altLang="en-US" sz="1200"/>
              <a:pPr/>
              <a:t>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h5_links.py creates a file</a:t>
            </a:r>
            <a:r>
              <a:rPr lang="en-US" baseline="0" dirty="0" smtClean="0"/>
              <a:t> links.h5 and two groups “A” and  “B” in it.</a:t>
            </a:r>
          </a:p>
          <a:p>
            <a:r>
              <a:rPr lang="en-US" baseline="0" dirty="0" smtClean="0"/>
              <a:t>Then it creates a one-dimensional array “a” in group “A”. After the datasets was created a hard link “a” was added to the root group. (It is one dimensional in example and doesn’t have data). Also soft link with the value “/A/a” was added to the root group along with the dangling soft link “dangling”.</a:t>
            </a:r>
          </a:p>
          <a:p>
            <a:r>
              <a:rPr lang="en-US" baseline="0" dirty="0" smtClean="0"/>
              <a:t>External link “External” was added to group B. It points to a dataset “</a:t>
            </a:r>
            <a:r>
              <a:rPr lang="en-US" baseline="0" dirty="0" err="1" smtClean="0"/>
              <a:t>dset</a:t>
            </a:r>
            <a:r>
              <a:rPr lang="en-US" baseline="0" dirty="0" smtClean="0"/>
              <a:t>” in dset.h5.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A22D66-4373-4BD7-81B6-83B04AB136E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45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52165E-8C10-074C-8444-A425485B0088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PHDF5 is built on top of MPI</a:t>
            </a:r>
            <a:r>
              <a:rPr lang="en-US" baseline="0" dirty="0" smtClean="0"/>
              <a:t> I/O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BA370-1D01-44FA-82A7-089D3FB335F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1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Calibri" pitchFamily="34" charset="0"/>
            </a:endParaRPr>
          </a:p>
          <a:p>
            <a:endParaRPr lang="en-US" altLang="en-US" smtClean="0">
              <a:latin typeface="Calibri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fld id="{E56861BA-E9FD-4913-B371-88C451E4D642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45061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altLang="en-US" sz="1200" smtClean="0"/>
              <a:t>April 29-30, 2009</a:t>
            </a:r>
          </a:p>
        </p:txBody>
      </p:sp>
      <p:sp>
        <p:nvSpPr>
          <p:cNvPr id="45062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altLang="en-US" sz="1200" smtClean="0"/>
              <a:t>HDF5 Technical Consulting Meeting for EMRG Program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DD510-008B-49AF-B339-CB802F4FF28E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05" y="4343093"/>
            <a:ext cx="5485794" cy="411572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Calibri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fld id="{0920AD8F-3B91-4731-A660-E2BDF76E8017}" type="slidenum">
              <a:rPr lang="en-US" altLang="en-US" sz="1200"/>
              <a:pPr/>
              <a:t>51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6C2A13-6FDA-44D0-A1CD-E047384B1AC5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34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25C74C-79A6-7F44-945B-1E18E1B85283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9DF93-2931-5149-866B-84BA5695F1FD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85D4CF-73ED-EC45-997C-BA713810A4EE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85D4CF-73ED-EC45-997C-BA713810A4EE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14569" indent="-274834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9933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39072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7880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1854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5827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9801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774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B6A2AE1-02FF-7A4B-9990-0796B8ED4D2E}" type="slidenum">
              <a:rPr lang="en-US" sz="1200"/>
              <a:pPr/>
              <a:t>66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2175"/>
          </a:xfrm>
          <a:solidFill>
            <a:srgbClr val="FFFFFF"/>
          </a:solidFill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6914" tIns="43456" rIns="86914" bIns="4345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14569" indent="-274834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9933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39072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7880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1854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5827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9801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774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A639FC7-37BB-814A-8CDF-E0E14357DFE3}" type="slidenum">
              <a:rPr lang="en-US" sz="1200"/>
              <a:pPr/>
              <a:t>67</a:t>
            </a:fld>
            <a:endParaRPr lang="en-US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2175"/>
          </a:xfrm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6914" tIns="43456" rIns="86914" bIns="4345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14569" indent="-274834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9933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39072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7880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1854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5827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9801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774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A639FC7-37BB-814A-8CDF-E0E14357DFE3}" type="slidenum">
              <a:rPr lang="en-US" sz="1200"/>
              <a:pPr/>
              <a:t>68</a:t>
            </a:fld>
            <a:endParaRPr lang="en-US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2175"/>
          </a:xfrm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6914" tIns="43456" rIns="86914" bIns="4345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14569" indent="-274834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9933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39072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7880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1854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5827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9801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774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A639FC7-37BB-814A-8CDF-E0E14357DFE3}" type="slidenum">
              <a:rPr lang="en-US" sz="1200"/>
              <a:pPr/>
              <a:t>69</a:t>
            </a:fld>
            <a:endParaRPr lang="en-US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2175"/>
          </a:xfrm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6914" tIns="43456" rIns="86914" bIns="4345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795A4C-FEA8-423A-AB28-E1FEE269C5AD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722313"/>
            <a:ext cx="4500563" cy="3376612"/>
          </a:xfrm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20" y="4336948"/>
            <a:ext cx="5042023" cy="41049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14569" indent="-274834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09933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539072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78807" indent="-219867" eaLnBrk="0" hangingPunct="0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41854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5827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98012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37747" indent="-219867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A639FC7-37BB-814A-8CDF-E0E14357DFE3}" type="slidenum">
              <a:rPr lang="en-US" sz="1200"/>
              <a:pPr/>
              <a:t>70</a:t>
            </a:fld>
            <a:endParaRPr lang="en-US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2175"/>
          </a:xfrm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6914" tIns="43456" rIns="86914" bIns="4345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85D4CF-73ED-EC45-997C-BA713810A4EE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85D4CF-73ED-EC45-997C-BA713810A4EE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9DF93-2931-5149-866B-84BA5695F1FD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CCFC70-D91B-4CD3-A6CB-CCC5BE5FC130}" type="slidenum">
              <a:rPr lang="en-US"/>
              <a:pPr/>
              <a:t>76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85D4CF-73ED-EC45-997C-BA713810A4EE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89DF93-2931-5149-866B-84BA5695F1FD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PHDF5 is built on top of MPI</a:t>
            </a:r>
            <a:r>
              <a:rPr lang="en-US" baseline="0" dirty="0" smtClean="0"/>
              <a:t> I/O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BA370-1D01-44FA-82A7-089D3FB335F5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16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Calibri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fld id="{0920AD8F-3B91-4731-A660-E2BDF76E8017}" type="slidenum">
              <a:rPr lang="en-US" altLang="en-US" sz="1200"/>
              <a:pPr/>
              <a:t>85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sec2, Windows here.</a:t>
            </a:r>
          </a:p>
          <a:p>
            <a:r>
              <a:rPr lang="en-US" baseline="0" dirty="0" smtClean="0"/>
              <a:t>The purple VFDs are "logical" VFDs that partition data and require one of the other VFDs for actual I/O operations.</a:t>
            </a:r>
          </a:p>
          <a:p>
            <a:r>
              <a:rPr lang="en-US" baseline="0" dirty="0" smtClean="0"/>
              <a:t>Point out the </a:t>
            </a:r>
            <a:r>
              <a:rPr lang="en-US" baseline="0" dirty="0" err="1" smtClean="0"/>
              <a:t>stdio</a:t>
            </a:r>
            <a:r>
              <a:rPr lang="en-US" baseline="0" dirty="0" smtClean="0"/>
              <a:t> is a demo driver and NOT for production use.  We'll talk about writing your own VFD later.</a:t>
            </a:r>
          </a:p>
          <a:p>
            <a:r>
              <a:rPr lang="en-US" baseline="0" dirty="0" smtClean="0"/>
              <a:t>MPI will not be covered</a:t>
            </a:r>
          </a:p>
          <a:p>
            <a:r>
              <a:rPr lang="en-US" baseline="0" dirty="0" smtClean="0"/>
              <a:t>Other VFDs will be covered later, on their own slides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DA4F8-36F3-41C6-86CA-59D0579BE0BB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D59EDF-07A9-46F7-998A-756940D807EC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722313"/>
            <a:ext cx="4500563" cy="3376612"/>
          </a:xfrm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20" y="4336948"/>
            <a:ext cx="5042023" cy="41049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F358DD-8DE3-419C-878C-D3CDE072756E}" type="slidenum">
              <a:rPr lang="en-US" smtClean="0"/>
              <a:pPr/>
              <a:t>95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2175"/>
          </a:xfrm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91" y="4343095"/>
            <a:ext cx="5031420" cy="411572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Support Message Passing Interface (MPI) programming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PHDF5 files compatible with serial HDF5 files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Shareable between different serial or parallel platforms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Single file image to all processes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One file per process design is undesirable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dirty="0" smtClean="0"/>
              <a:t>Expensive post processing</a:t>
            </a:r>
          </a:p>
          <a:p>
            <a:pPr lvl="2" eaLnBrk="1" hangingPunct="1">
              <a:lnSpc>
                <a:spcPct val="80000"/>
              </a:lnSpc>
            </a:pPr>
            <a:r>
              <a:rPr lang="en-US" dirty="0" smtClean="0"/>
              <a:t>Not usable by different number of processes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F358DD-8DE3-419C-878C-D3CDE072756E}" type="slidenum">
              <a:rPr lang="en-US" smtClean="0"/>
              <a:pPr/>
              <a:t>96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2175"/>
          </a:xfrm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91" y="4343095"/>
            <a:ext cx="5031420" cy="411572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PHDF5 is built on top of MPI</a:t>
            </a:r>
            <a:r>
              <a:rPr lang="en-US" baseline="0" dirty="0" smtClean="0"/>
              <a:t> I/O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BA370-1D01-44FA-82A7-089D3FB335F5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1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PHDF5 is built on top of MPI</a:t>
            </a:r>
            <a:r>
              <a:rPr lang="en-US" baseline="0" dirty="0" smtClean="0"/>
              <a:t> I/O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3BA370-1D01-44FA-82A7-089D3FB335F5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116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The slide highlights recent accomplishments from the ExaHDF5 project funded by DOE/ASCR Exascale Scientific Data Management award.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1) Parallel I/O with HDF5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We ran a Trillion particle simulation on 120K cores on hopper. The code produced 30 TB of particle data per timestep, and produced over 350TB of data total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- To the best of our knowledge, this is the first time that anyone has demonstrated writes to a single, shared 30 TB HDF5 file</a:t>
            </a:r>
          </a:p>
          <a:p>
            <a:pPr>
              <a:buFontTx/>
              <a:buChar char="-"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We hit peak I/O rates on hopper (~35GB/s) during the run, we sustained an average ~23GB/s, which is a new record for parallel HDF5 performance</a:t>
            </a:r>
          </a:p>
          <a:p>
            <a:pPr>
              <a:buFontTx/>
              <a:buChar char="-"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2) FastBit based analysis- </a:t>
            </a:r>
          </a:p>
          <a:p>
            <a:pPr>
              <a:buFontTx/>
              <a:buChar char="-"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We developed a novel hybrid parallel version of FastBit to do the indexing/querying on the dataset</a:t>
            </a:r>
          </a:p>
          <a:p>
            <a:pPr>
              <a:buFontTx/>
              <a:buChar char="-"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This was the first time that we used FastBit and FastQuery to index and query a dataset with Trillion entries</a:t>
            </a:r>
          </a:p>
          <a:p>
            <a:pPr>
              <a:buFontTx/>
              <a:buChar char="-"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We were able to index the dataset in 10 minutes and query the dataset in 3 seconds 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DOE researchers: Prabhat (PI), Suren Byna, Oliver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Rubel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and John Wu (LBNL)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Scientific collaborators: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Homa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Karimabadi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(UCSD),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Vadim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Roytershteyn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(UCSD) and Bill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Daughton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(LANL)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Simulation code used in the study is VPIC, developed at LANL.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Please address any questions to Prabhat (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prabhat@lbl.gov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41D7-2415-C64C-8A27-9C02E9B4853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18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3) Scientific insights</a:t>
            </a:r>
          </a:p>
          <a:p>
            <a:pPr>
              <a:buFontTx/>
              <a:buChar char="-"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This is the first time that our science collaborators have been able to examine the trillion particle dataset. They had largely ignored the particle data, or looked at a coarse grained version earlier</a:t>
            </a:r>
          </a:p>
          <a:p>
            <a:pPr>
              <a:buFontTx/>
              <a:buChar char="-"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- Our collaborators discovered a power-law distribution in the energy spectrum of the particles. This is the first kinetic plasma physics to demonstrate a power-law distribution; our analysis capabilities directly facilitated this discovery</a:t>
            </a:r>
          </a:p>
          <a:p>
            <a:pPr>
              <a:buFontTx/>
              <a:buChar char="-"/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 Our collaborators had made a number of conjectures and hypothesis regarding the interplay between particles and the magnetic fields and multi-dimensional phase-space distribution of particles. Using these new tools, they were able to confirm these hypothesis quantitatively. More specifically the scientists found: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	- a preferential acceleration of particles in a direction parallel to the magnetic field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	- predominant distribution of energetic particles in the current sheet,  suggesting that flux ropes can confine these particles</a:t>
            </a:r>
          </a:p>
          <a:p>
            <a:pPr lvl="2">
              <a:buFontTx/>
              <a:buChar char="-"/>
            </a:pPr>
            <a:r>
              <a:rPr lang="en-US" dirty="0" smtClean="0">
                <a:ea typeface="ＭＳ Ｐゴシック" charset="-128"/>
              </a:rPr>
              <a:t> </a:t>
            </a:r>
            <a:r>
              <a:rPr lang="en-US" dirty="0" err="1" smtClean="0">
                <a:ea typeface="ＭＳ Ｐゴシック" charset="-128"/>
              </a:rPr>
              <a:t>agyrotropic</a:t>
            </a:r>
            <a:r>
              <a:rPr lang="en-US" dirty="0" smtClean="0">
                <a:ea typeface="ＭＳ Ｐゴシック" charset="-128"/>
              </a:rPr>
              <a:t> (asymmetric) distribution of particles near the magnetic reconnection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41D7-2415-C64C-8A27-9C02E9B48533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614092-6CE3-6045-B238-B01ED15F3CA8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D3AF7-A867-6F47-8A68-DB3441549A86}" type="slidenum">
              <a:rPr lang="en-US"/>
              <a:pPr>
                <a:defRPr/>
              </a:pPr>
              <a:t>117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D3AF7-A867-6F47-8A68-DB3441549A86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C1DBFD-D777-1D4B-B513-1A00EF81344D}" type="slidenum">
              <a:rPr lang="en-US"/>
              <a:pPr>
                <a:defRPr/>
              </a:pPr>
              <a:t>119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E1ADF8-6B58-4A0D-BFF5-037A9623B87A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1BD6D3-B29E-4D94-9481-C75E8856C547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722313"/>
            <a:ext cx="4500563" cy="3376612"/>
          </a:xfrm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20" y="4336948"/>
            <a:ext cx="5042023" cy="41049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22F313-2540-4E65-9E25-88AED102A8F1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722313"/>
            <a:ext cx="4500563" cy="3376612"/>
          </a:xfrm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320" y="4336948"/>
            <a:ext cx="5042023" cy="41049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3BFBF0-A785-42B5-978C-772AFF9FD133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fld id="{5F1923FB-71AB-4729-9A3D-64D914A21340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999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53"/>
          <p:cNvSpPr txBox="1">
            <a:spLocks noChangeArrowheads="1"/>
          </p:cNvSpPr>
          <p:nvPr userDrawn="1"/>
        </p:nvSpPr>
        <p:spPr bwMode="auto">
          <a:xfrm>
            <a:off x="7239000" y="6629400"/>
            <a:ext cx="1600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 sz="1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>
              <a:defRPr/>
            </a:pPr>
            <a:r>
              <a:rPr lang="en-US" sz="1100" dirty="0" smtClean="0">
                <a:latin typeface="+mn-lt"/>
                <a:ea typeface="+mn-ea"/>
              </a:rPr>
              <a:t>www.hdfgroup.org</a:t>
            </a:r>
          </a:p>
        </p:txBody>
      </p:sp>
      <p:pic>
        <p:nvPicPr>
          <p:cNvPr id="6" name="Picture 105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813" y="152400"/>
            <a:ext cx="966787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1371600" y="228600"/>
            <a:ext cx="2133600" cy="323165"/>
          </a:xfrm>
          <a:prstGeom prst="rect">
            <a:avLst/>
          </a:prstGeom>
          <a:noFill/>
        </p:spPr>
        <p:txBody>
          <a:bodyPr wrap="square" bIns="0" anchor="b" anchorCtr="0">
            <a:spAutoFit/>
          </a:bodyPr>
          <a:lstStyle/>
          <a:p>
            <a:pPr algn="l">
              <a:defRPr/>
            </a:pPr>
            <a:r>
              <a:rPr lang="en-US" sz="1800" b="1" dirty="0">
                <a:effectLst/>
                <a:latin typeface="+mj-lt"/>
                <a:ea typeface="+mn-ea"/>
                <a:cs typeface="Arial" pitchFamily="34" charset="0"/>
              </a:rPr>
              <a:t>The </a:t>
            </a:r>
            <a:r>
              <a:rPr lang="en-US" sz="1800" b="1" dirty="0" smtClean="0">
                <a:effectLst/>
                <a:latin typeface="+mj-lt"/>
                <a:ea typeface="+mn-ea"/>
                <a:cs typeface="Arial" pitchFamily="34" charset="0"/>
              </a:rPr>
              <a:t>HDF </a:t>
            </a:r>
            <a:r>
              <a:rPr lang="en-US" sz="1800" b="1" dirty="0">
                <a:effectLst/>
                <a:latin typeface="+mj-lt"/>
                <a:ea typeface="+mn-ea"/>
                <a:cs typeface="Arial" pitchFamily="34" charset="0"/>
              </a:rPr>
              <a:t>Group</a:t>
            </a:r>
          </a:p>
        </p:txBody>
      </p:sp>
      <p:sp>
        <p:nvSpPr>
          <p:cNvPr id="37890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2057400"/>
          </a:xfrm>
        </p:spPr>
        <p:txBody>
          <a:bodyPr anchor="t"/>
          <a:lstStyle>
            <a:lvl1pPr>
              <a:defRPr sz="4800"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419600"/>
            <a:ext cx="6400800" cy="914400"/>
          </a:xfrm>
        </p:spPr>
        <p:txBody>
          <a:bodyPr/>
          <a:lstStyle>
            <a:lvl1pPr marL="0" indent="0" algn="ctr">
              <a:buFontTx/>
              <a:buNone/>
              <a:defRPr sz="2400"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20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+mn-lt"/>
              </a:defRPr>
            </a:lvl1pPr>
          </a:lstStyle>
          <a:p>
            <a:fld id="{736C4BAF-311F-7A41-A7B2-B0FB909503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629400"/>
            <a:ext cx="228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 b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3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629400"/>
            <a:ext cx="1828800" cy="2286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3" name="Rectangle 1054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6629400"/>
            <a:ext cx="3962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7ADB8-1BFC-4E3C-AB8F-EA2B0962BD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76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086" descr="hdf_7ppt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14800"/>
            <a:ext cx="6400800" cy="1295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Your name and company go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5638800"/>
            <a:ext cx="868680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None/>
              <a:defRPr sz="2400" baseline="0"/>
            </a:lvl1pPr>
          </a:lstStyle>
          <a:p>
            <a:pPr lvl="0"/>
            <a:r>
              <a:rPr lang="en-US" dirty="0" smtClean="0"/>
              <a:t>Name of Presentation (example: blah </a:t>
            </a:r>
            <a:r>
              <a:rPr lang="en-US" dirty="0" err="1" smtClean="0"/>
              <a:t>blah</a:t>
            </a:r>
            <a:r>
              <a:rPr lang="en-US" dirty="0" smtClean="0"/>
              <a:t> workshop)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604000"/>
            <a:ext cx="2362200" cy="254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30-31</a:t>
            </a:r>
          </a:p>
        </p:txBody>
      </p:sp>
    </p:spTree>
    <p:extLst>
      <p:ext uri="{BB962C8B-B14F-4D97-AF65-F5344CB8AC3E}">
        <p14:creationId xmlns:p14="http://schemas.microsoft.com/office/powerpoint/2010/main" val="1418512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010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90600"/>
            <a:ext cx="8458200" cy="5410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5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latin typeface="Calibri" pitchFamily="34" charset="0"/>
                <a:cs typeface="Arial" pitchFamily="34" charset="0"/>
              </a:defRPr>
            </a:lvl1pPr>
          </a:lstStyle>
          <a:p>
            <a:r>
              <a:rPr lang="en-US" altLang="en-US"/>
              <a:t>Copyright © 2010 The HDF Group.  All Rights Reserved</a:t>
            </a:r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04C976-EC9E-4251-B63C-C6721E9B92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54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Frames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1BC851-09AD-FE43-ACEE-1C9FAD17D4A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093880-C6D3-D249-860F-0023F8BF2CC9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14400" y="1600200"/>
            <a:ext cx="7315200" cy="4572000"/>
          </a:xfrm>
        </p:spPr>
        <p:txBody>
          <a:bodyPr>
            <a:normAutofit/>
          </a:bodyPr>
          <a:lstStyle>
            <a:lvl1pPr>
              <a:defRPr sz="3200"/>
            </a:lvl1pPr>
            <a:lvl3pPr>
              <a:defRPr sz="2400"/>
            </a:lvl3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8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wo Content Fr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90600"/>
            <a:ext cx="8458200" cy="2667000"/>
          </a:xfrm>
        </p:spPr>
        <p:txBody>
          <a:bodyPr/>
          <a:lstStyle>
            <a:lvl1pPr>
              <a:defRPr sz="3200"/>
            </a:lvl1pPr>
            <a:lvl3pPr>
              <a:defRPr sz="2400"/>
            </a:lvl3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810000"/>
            <a:ext cx="8458200" cy="2667000"/>
          </a:xfrm>
        </p:spPr>
        <p:txBody>
          <a:bodyPr/>
          <a:lstStyle>
            <a:lvl1pPr>
              <a:defRPr sz="3200"/>
            </a:lvl1pPr>
            <a:lvl3pPr>
              <a:defRPr sz="2400"/>
            </a:lvl3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0A4E36-00C6-1145-B427-1A185CE8670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4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with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152400"/>
            <a:ext cx="76200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65E7A-C1F6-F240-9A4B-3C235A72DA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1600200"/>
            <a:ext cx="1600200" cy="6096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dirty="0" smtClean="0"/>
              <a:t>Problem: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4400" y="2514600"/>
            <a:ext cx="7315200" cy="3657600"/>
          </a:xfrm>
        </p:spPr>
        <p:txBody>
          <a:bodyPr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dirty="0" smtClean="0"/>
              <a:t>&lt;Define the user’s or customer’s problem in this space.&gt;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ach/Solution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152400"/>
            <a:ext cx="76200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The Approach/Solution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65E7A-C1F6-F240-9A4B-3C235A72DA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1600200"/>
            <a:ext cx="4572000" cy="6096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dirty="0" smtClean="0"/>
              <a:t>Approach/Solution: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4400" y="2514600"/>
            <a:ext cx="7315200" cy="3657600"/>
          </a:xfrm>
        </p:spPr>
        <p:txBody>
          <a:bodyPr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dirty="0" smtClean="0"/>
              <a:t>&lt;Describe our approach to solving the problem or a solution we developed to solve the problem.&gt;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8CD65-0C3D-4935-8300-F0A3DFC57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3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9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629400"/>
            <a:ext cx="4267200" cy="2286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8624F-03F1-47C1-8942-6E2047E6C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27042-40D0-458A-9FF3-692E022B6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99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458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8" name="Picture 1050" descr="hdf 0line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762000"/>
            <a:ext cx="9144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010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893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629400"/>
            <a:ext cx="426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 b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36895" name="Rectangle 10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4B465E7A-C1F6-F240-9A4B-3C235A72DA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53"/>
          <p:cNvSpPr txBox="1">
            <a:spLocks noChangeArrowheads="1"/>
          </p:cNvSpPr>
          <p:nvPr/>
        </p:nvSpPr>
        <p:spPr bwMode="auto">
          <a:xfrm>
            <a:off x="7239000" y="6629400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 sz="1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>
              <a:defRPr/>
            </a:pPr>
            <a:r>
              <a:rPr lang="en-US" sz="1100" dirty="0" smtClean="0">
                <a:latin typeface="+mn-lt"/>
                <a:ea typeface="+mn-ea"/>
              </a:rPr>
              <a:t>www.hdfgroup.org</a:t>
            </a:r>
          </a:p>
        </p:txBody>
      </p:sp>
      <p:pic>
        <p:nvPicPr>
          <p:cNvPr id="1034" name="Picture 105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4813" y="152400"/>
            <a:ext cx="966787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105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4" r:id="rId11"/>
    <p:sldLayoutId id="2147483675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Arial" charset="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rgbClr val="000000"/>
          </a:solidFill>
          <a:latin typeface="+mn-lt"/>
          <a:ea typeface="Arial" charset="0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+mn-lt"/>
          <a:ea typeface="Arial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  <a:ea typeface="Arial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Arial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800">
          <a:solidFill>
            <a:srgbClr val="000000"/>
          </a:solidFill>
          <a:latin typeface="+mn-lt"/>
          <a:ea typeface="Arial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//upload.wikimedia.org/wikipedia/commons/d/d1/Small_float_plane_in_flight.jpg" TargetMode="Externa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google.com/url?sa=i&amp;rct=j&amp;q=&amp;esrc=s&amp;frm=1&amp;source=images&amp;cd=&amp;cad=rja&amp;docid=UNpfk72JRXD2sM&amp;tbnid=BqPv_LKdQTUb9M:&amp;ved=0CAUQjRw&amp;url=http://www.mnn.com/green-tech/transportation/stories/the-flying-dutchman-teen-flies-homemade-pedal-powered-plane&amp;ei=X_p8UsG4LqbmyQGhu4GYDw&amp;bvm=bv.56146854,d.aWc&amp;psig=AFQjCNHz04EgE6-W9VgKciuJVjMNdjeLHA&amp;ust=1384008653215627" TargetMode="Externa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//upload.wikimedia.org/wikipedia/commons/f/fa/Trip-to-moon-1902.jpg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//upload.wikimedia.org/wikipedia/commons/1/1c/Cessna.jp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wmf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dfgroup.org/hdf-java-html/hdfview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//upload.wikimedia.org/wikipedia/commons/c/c5/PSF-scroll.pn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hyperlink" Target="//upload.wikimedia.org/wikipedia/commons/e/e2/Book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//upload.wikimedia.org/wikipedia/commons/9/91/Pilot_and_crew_members_with_plane.jpg" TargetMode="Externa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br>
              <a:rPr lang="en-US" dirty="0" smtClean="0"/>
            </a:br>
            <a:r>
              <a:rPr lang="en-US" dirty="0" smtClean="0"/>
              <a:t>What is HDF?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(Focus on HDF5)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0693-FCA4-456D-B0D1-1E6BC96D037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0404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2" descr="File:Small float plane in fligh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6550026" cy="52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9222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parallel HDF5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Trillion </a:t>
            </a:r>
            <a:r>
              <a:rPr lang="en-US" dirty="0"/>
              <a:t>Particle VPIC Simulation</a:t>
            </a:r>
            <a:endParaRPr lang="en-US" dirty="0" smtClean="0"/>
          </a:p>
          <a:p>
            <a:r>
              <a:rPr lang="en-US" dirty="0" smtClean="0"/>
              <a:t>Problem</a:t>
            </a:r>
            <a:r>
              <a:rPr lang="en-US" dirty="0"/>
              <a:t>: Support I/O and analysis needs for state-of-the-art plasma physics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227E3-5F89-4CB5-9C95-30B34C67B79D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Trillion particle simulation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724400" cy="5486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Ran Trillion particle simulation on 120,000 hopper cores </a:t>
            </a:r>
          </a:p>
          <a:p>
            <a:r>
              <a:rPr lang="en-US" dirty="0"/>
              <a:t>G</a:t>
            </a:r>
            <a:r>
              <a:rPr lang="en-US" dirty="0" smtClean="0"/>
              <a:t>enerated 350 TB dataset</a:t>
            </a:r>
          </a:p>
          <a:p>
            <a:r>
              <a:rPr lang="en-US" dirty="0" smtClean="0"/>
              <a:t>Parallel HDF5 obtained peak 35GB/s I/O rate and 80% sustained bandwidth </a:t>
            </a:r>
          </a:p>
          <a:p>
            <a:r>
              <a:rPr lang="en-US" dirty="0" err="1" smtClean="0"/>
              <a:t>FastQuery</a:t>
            </a:r>
            <a:r>
              <a:rPr lang="en-US" dirty="0" smtClean="0"/>
              <a:t> took 10 minutes to index and 3 seconds to query energetic particles</a:t>
            </a:r>
          </a:p>
          <a:p>
            <a:r>
              <a:rPr lang="en-US" dirty="0" smtClean="0"/>
              <a:t>CS Impact</a:t>
            </a:r>
          </a:p>
          <a:p>
            <a:pPr lvl="1"/>
            <a:r>
              <a:rPr lang="en-US" dirty="0" smtClean="0"/>
              <a:t>Demonstrated software scalability for writing and analyzing ~40TB HDF5 files</a:t>
            </a:r>
          </a:p>
          <a:p>
            <a:pPr lvl="1"/>
            <a:r>
              <a:rPr lang="en-US" dirty="0" smtClean="0"/>
              <a:t>Enabled novel discoveries in plasma physics (next slide)</a:t>
            </a:r>
          </a:p>
        </p:txBody>
      </p:sp>
      <p:pic>
        <p:nvPicPr>
          <p:cNvPr id="9" name="Picture 6" descr="lmt_2012-07-1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976936"/>
            <a:ext cx="3860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4813300" y="4033489"/>
            <a:ext cx="4254500" cy="2300287"/>
            <a:chOff x="4813300" y="4191011"/>
            <a:chExt cx="4254500" cy="2300848"/>
          </a:xfrm>
        </p:grpSpPr>
        <p:pic>
          <p:nvPicPr>
            <p:cNvPr id="11" name="Picture 2" descr="hybrid-fq-indexing-tab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13300" y="4191011"/>
              <a:ext cx="4254500" cy="82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 descr="hybrid-fq-query-tab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953000" y="4953081"/>
              <a:ext cx="3911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4"/>
            <p:cNvSpPr txBox="1">
              <a:spLocks noChangeArrowheads="1"/>
            </p:cNvSpPr>
            <p:nvPr/>
          </p:nvSpPr>
          <p:spPr bwMode="auto">
            <a:xfrm>
              <a:off x="4953000" y="6091714"/>
              <a:ext cx="4114800" cy="400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A comparison of indexing (top table) and query times (bottom) for hybrid and MPI-FastQuery</a:t>
              </a:r>
            </a:p>
          </p:txBody>
        </p:sp>
      </p:grpSp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4953000" y="3745270"/>
            <a:ext cx="4038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I/O bandwidth utilization for parallel writes (blue) with HDF5 on 120,000 cores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467600" cy="533400"/>
          </a:xfrm>
        </p:spPr>
        <p:txBody>
          <a:bodyPr/>
          <a:lstStyle/>
          <a:p>
            <a:r>
              <a:rPr lang="en-US" sz="2800" dirty="0" smtClean="0"/>
              <a:t>Multiple Scientific Discoveries in Plasma Physics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3285058"/>
            <a:ext cx="4037672" cy="413842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n-US" dirty="0" smtClean="0"/>
              <a:t>Preferential acceleration along magnetic field</a:t>
            </a:r>
            <a:endParaRPr lang="en-US" dirty="0"/>
          </a:p>
        </p:txBody>
      </p:sp>
      <p:pic>
        <p:nvPicPr>
          <p:cNvPr id="4" name="Picture 3" descr="1B_Energy_1_5_Uy_UPar_Energ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7" y="984960"/>
            <a:ext cx="2502219" cy="2342786"/>
          </a:xfrm>
          <a:prstGeom prst="rect">
            <a:avLst/>
          </a:prstGeom>
        </p:spPr>
      </p:pic>
      <p:pic>
        <p:nvPicPr>
          <p:cNvPr id="6" name="Picture 5" descr="1B_Energy_1_5_x_y_z_UPar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5920" y="975482"/>
            <a:ext cx="3490862" cy="236336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50451" y="3277097"/>
            <a:ext cx="4649127" cy="300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Energetic particles are correlated with flux ropes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1B_xline_selection_illustration_new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624" y="3604530"/>
            <a:ext cx="3529037" cy="239459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967660" y="6019211"/>
            <a:ext cx="5533079" cy="32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Discovered </a:t>
            </a:r>
            <a:r>
              <a:rPr kumimoji="0" lang="en-US" sz="15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agyrotropy</a:t>
            </a: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near the reconnection hot-spot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powerla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57" y="3576099"/>
            <a:ext cx="3487484" cy="25827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385262" y="6026608"/>
            <a:ext cx="48184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 smtClean="0"/>
              <a:t>Discovered power-law in energy spectrum</a:t>
            </a:r>
            <a:endParaRPr lang="en-US" sz="15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metadata “journaling”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2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Journaling</a:t>
            </a:r>
            <a:endParaRPr lang="en-US" dirty="0"/>
          </a:p>
        </p:txBody>
      </p:sp>
      <p:sp>
        <p:nvSpPr>
          <p:cNvPr id="5" name="Document 4"/>
          <p:cNvSpPr/>
          <p:nvPr/>
        </p:nvSpPr>
        <p:spPr>
          <a:xfrm>
            <a:off x="4419600" y="2057400"/>
            <a:ext cx="3962400" cy="2590800"/>
          </a:xfrm>
          <a:prstGeom prst="flowChartDocumen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19600" y="1371600"/>
            <a:ext cx="3962400" cy="53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371600"/>
            <a:ext cx="3200400" cy="53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Metadata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21336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000" y="34290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0" y="28194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21336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71600" y="28194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90800" y="28194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3" idx="2"/>
          </p:cNvCxnSpPr>
          <p:nvPr/>
        </p:nvCxnSpPr>
        <p:spPr>
          <a:xfrm>
            <a:off x="1562100" y="3200400"/>
            <a:ext cx="3429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2781300" y="3200400"/>
            <a:ext cx="1143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 flipH="1">
            <a:off x="2133600" y="2514600"/>
            <a:ext cx="3429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3657600" y="2667000"/>
            <a:ext cx="2133600" cy="990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57200" y="5181600"/>
            <a:ext cx="8305800" cy="1219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Suppose we have some interrelated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metadata that we would like to write into a file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8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Journaling</a:t>
            </a:r>
            <a:endParaRPr lang="en-US" dirty="0"/>
          </a:p>
        </p:txBody>
      </p:sp>
      <p:sp>
        <p:nvSpPr>
          <p:cNvPr id="5" name="Document 4"/>
          <p:cNvSpPr/>
          <p:nvPr/>
        </p:nvSpPr>
        <p:spPr>
          <a:xfrm>
            <a:off x="4419600" y="2057400"/>
            <a:ext cx="3962400" cy="2590800"/>
          </a:xfrm>
          <a:prstGeom prst="flowChartDocumen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19600" y="1371600"/>
            <a:ext cx="3962400" cy="53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Corrupted 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371600"/>
            <a:ext cx="3200400" cy="53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Metadata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21336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000" y="3429000"/>
            <a:ext cx="25908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0" y="2819400"/>
            <a:ext cx="25908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21336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71600" y="2819400"/>
            <a:ext cx="3810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90800" y="2819400"/>
            <a:ext cx="3810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3" idx="2"/>
          </p:cNvCxnSpPr>
          <p:nvPr/>
        </p:nvCxnSpPr>
        <p:spPr>
          <a:xfrm>
            <a:off x="1562100" y="3200400"/>
            <a:ext cx="3429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2781300" y="3200400"/>
            <a:ext cx="1143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 flipH="1">
            <a:off x="2133600" y="2514600"/>
            <a:ext cx="3429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105400" y="23622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29400" y="23622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6477000" y="2743200"/>
            <a:ext cx="3429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3657600" y="2667000"/>
            <a:ext cx="2133600" cy="990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0" y="2286000"/>
            <a:ext cx="1600200" cy="1600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9800" y="3200400"/>
            <a:ext cx="609600" cy="609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sz="2400" dirty="0"/>
              <a:t>?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200" y="5181600"/>
            <a:ext cx="8305800" cy="1219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the write is interrupted (process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killed, etc.), then we will have an invalid/corrupt file.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121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Journaling</a:t>
            </a:r>
            <a:endParaRPr lang="en-US" dirty="0"/>
          </a:p>
        </p:txBody>
      </p:sp>
      <p:sp>
        <p:nvSpPr>
          <p:cNvPr id="5" name="Document 4"/>
          <p:cNvSpPr/>
          <p:nvPr/>
        </p:nvSpPr>
        <p:spPr>
          <a:xfrm>
            <a:off x="4419600" y="2057400"/>
            <a:ext cx="3962400" cy="2590800"/>
          </a:xfrm>
          <a:prstGeom prst="flowChartDocumen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19600" y="1371600"/>
            <a:ext cx="3962400" cy="53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066800"/>
            <a:ext cx="3200400" cy="838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Metadata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sz="2400" dirty="0" smtClean="0"/>
              <a:t>Transaction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1336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000" y="34290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0" y="28194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21336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71600" y="28194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90800" y="28194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3" idx="2"/>
          </p:cNvCxnSpPr>
          <p:nvPr/>
        </p:nvCxnSpPr>
        <p:spPr>
          <a:xfrm>
            <a:off x="1562100" y="3200400"/>
            <a:ext cx="3429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2781300" y="3200400"/>
            <a:ext cx="1143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 flipH="1">
            <a:off x="2133600" y="2514600"/>
            <a:ext cx="3429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3657600" y="2667000"/>
            <a:ext cx="2133600" cy="990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3400" y="5638800"/>
            <a:ext cx="8305800" cy="838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Journaling avoids the corrupt file problem by recording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set of writes (a transaction) in a journal.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981200"/>
            <a:ext cx="2895600" cy="19812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cument 2"/>
          <p:cNvSpPr/>
          <p:nvPr/>
        </p:nvSpPr>
        <p:spPr>
          <a:xfrm>
            <a:off x="685800" y="4419600"/>
            <a:ext cx="2743200" cy="10668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Journal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1600200" y="3581400"/>
            <a:ext cx="838200" cy="10668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59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Journaling</a:t>
            </a:r>
            <a:endParaRPr lang="en-US" dirty="0"/>
          </a:p>
        </p:txBody>
      </p:sp>
      <p:sp>
        <p:nvSpPr>
          <p:cNvPr id="5" name="Document 4"/>
          <p:cNvSpPr/>
          <p:nvPr/>
        </p:nvSpPr>
        <p:spPr>
          <a:xfrm>
            <a:off x="4419600" y="2057400"/>
            <a:ext cx="3962400" cy="2590800"/>
          </a:xfrm>
          <a:prstGeom prst="flowChartDocumen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19600" y="1371600"/>
            <a:ext cx="3962400" cy="5334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066800"/>
            <a:ext cx="3200400" cy="838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Metadata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sz="2400" dirty="0" smtClean="0"/>
              <a:t>Transaction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21336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000" y="3429000"/>
            <a:ext cx="25908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2000" y="2819400"/>
            <a:ext cx="25908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21336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71600" y="2819400"/>
            <a:ext cx="3810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90800" y="2819400"/>
            <a:ext cx="381000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3" idx="2"/>
          </p:cNvCxnSpPr>
          <p:nvPr/>
        </p:nvCxnSpPr>
        <p:spPr>
          <a:xfrm>
            <a:off x="1562100" y="3200400"/>
            <a:ext cx="3429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2781300" y="3200400"/>
            <a:ext cx="1143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 flipH="1">
            <a:off x="2133600" y="2514600"/>
            <a:ext cx="3429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3400" y="5638800"/>
            <a:ext cx="8305800" cy="838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transaction is interrupted, a recovery tool can repair the file.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1981200"/>
            <a:ext cx="2895600" cy="19812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cument 2"/>
          <p:cNvSpPr/>
          <p:nvPr/>
        </p:nvSpPr>
        <p:spPr>
          <a:xfrm>
            <a:off x="685800" y="4419600"/>
            <a:ext cx="2743200" cy="10668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Journal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105400" y="2362200"/>
            <a:ext cx="25908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29400" y="2362200"/>
            <a:ext cx="381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 flipH="1">
            <a:off x="6477000" y="2743200"/>
            <a:ext cx="3429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3657600" y="2667000"/>
            <a:ext cx="2133600" cy="9906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10000" y="2286000"/>
            <a:ext cx="1600200" cy="1600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</a:p>
        </p:txBody>
      </p:sp>
      <p:sp>
        <p:nvSpPr>
          <p:cNvPr id="15" name="Curved Up Arrow 14"/>
          <p:cNvSpPr/>
          <p:nvPr/>
        </p:nvSpPr>
        <p:spPr>
          <a:xfrm rot="19833944">
            <a:off x="3642572" y="4610819"/>
            <a:ext cx="2817243" cy="678831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95800" y="4800600"/>
            <a:ext cx="1600200" cy="609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h5recover</a:t>
            </a: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326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writing and reading simultaneously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Writer / Multiple Reader</a:t>
            </a:r>
            <a:br>
              <a:rPr lang="en-US" dirty="0" smtClean="0"/>
            </a:br>
            <a:r>
              <a:rPr lang="en-US" dirty="0" smtClean="0"/>
              <a:t>(SWMR)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Dana Robinson</a:t>
            </a:r>
          </a:p>
          <a:p>
            <a:r>
              <a:rPr lang="en-US" dirty="0" smtClean="0"/>
              <a:t>The HDF Group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Efficient Use of HDF5 With High Data Rate X-Ray Detectors</a:t>
            </a:r>
          </a:p>
          <a:p>
            <a:r>
              <a:rPr lang="en-US" dirty="0" smtClean="0"/>
              <a:t>Paul </a:t>
            </a:r>
            <a:r>
              <a:rPr lang="en-US" dirty="0" err="1" smtClean="0"/>
              <a:t>Scherrer</a:t>
            </a:r>
            <a:r>
              <a:rPr lang="en-US" dirty="0" smtClean="0"/>
              <a:t> </a:t>
            </a:r>
            <a:r>
              <a:rPr lang="en-US" dirty="0" err="1" smtClean="0"/>
              <a:t>Institut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06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50" name="Picture 2" descr="http://www.mnn.com/sites/default/files/pedal-powered-airplan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499566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8275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Idea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use cases call for </a:t>
            </a:r>
          </a:p>
          <a:p>
            <a:pPr lvl="1"/>
            <a:r>
              <a:rPr lang="en-US" dirty="0" smtClean="0"/>
              <a:t>a single writer which writes data to an HDF5 file</a:t>
            </a:r>
          </a:p>
          <a:p>
            <a:pPr lvl="1"/>
            <a:r>
              <a:rPr lang="en-US" dirty="0" smtClean="0"/>
              <a:t>and multiple readers, which will consume the HDF5 data as it is written</a:t>
            </a:r>
          </a:p>
          <a:p>
            <a:endParaRPr lang="en-US" dirty="0" smtClean="0"/>
          </a:p>
          <a:p>
            <a:r>
              <a:rPr lang="en-US" dirty="0" smtClean="0"/>
              <a:t>Ideally, we would like to support this scenario with no communication between the processes (IPC).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624F-03F1-47C1-8942-6E2047E6C688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8610600" cy="5562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2826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cument 15"/>
          <p:cNvSpPr/>
          <p:nvPr/>
        </p:nvSpPr>
        <p:spPr>
          <a:xfrm>
            <a:off x="762000" y="4953000"/>
            <a:ext cx="7772400" cy="1752600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HDF5 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905000"/>
            <a:ext cx="190500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190500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39000" y="190500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81400" y="190500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1143000"/>
            <a:ext cx="5105400" cy="6096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Independent Reader Processes</a:t>
            </a:r>
          </a:p>
        </p:txBody>
      </p:sp>
      <p:sp>
        <p:nvSpPr>
          <p:cNvPr id="10" name="Down Arrow 9"/>
          <p:cNvSpPr/>
          <p:nvPr/>
        </p:nvSpPr>
        <p:spPr>
          <a:xfrm>
            <a:off x="1371600" y="2971800"/>
            <a:ext cx="838200" cy="22098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4038600" y="2971800"/>
            <a:ext cx="838200" cy="22098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5791200" y="2971800"/>
            <a:ext cx="838200" cy="22098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7543800" y="2971800"/>
            <a:ext cx="838200" cy="22098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5800" y="304800"/>
            <a:ext cx="2133600" cy="762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1371600" y="914400"/>
            <a:ext cx="838200" cy="12954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37ADB8-1BFC-4E3C-AB8F-EA2B0962BD4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577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cument 15"/>
          <p:cNvSpPr/>
          <p:nvPr/>
        </p:nvSpPr>
        <p:spPr>
          <a:xfrm>
            <a:off x="2971800" y="4495800"/>
            <a:ext cx="3276600" cy="2133600"/>
          </a:xfrm>
          <a:prstGeom prst="flowChart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HDF5 File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2667000"/>
            <a:ext cx="190500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86600" y="2667000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 rot="18900000">
            <a:off x="2567525" y="3570965"/>
            <a:ext cx="838200" cy="157451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00000">
            <a:off x="5935149" y="3488626"/>
            <a:ext cx="838200" cy="161644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5800" y="1295400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43000" y="1143000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00200" y="1219200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1219200" y="1752600"/>
            <a:ext cx="838200" cy="8763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31317" y="3810000"/>
            <a:ext cx="2209800" cy="190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can then be read by a reader.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US" sz="2400" dirty="0"/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 no IPC necessary.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7400" y="838200"/>
            <a:ext cx="1828800" cy="1219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data elements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4800600"/>
            <a:ext cx="2209800" cy="1219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added to a dataset in the file.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81400" y="5638800"/>
            <a:ext cx="914400" cy="685800"/>
            <a:chOff x="3429000" y="1828800"/>
            <a:chExt cx="914400" cy="685800"/>
          </a:xfrm>
        </p:grpSpPr>
        <p:sp>
          <p:nvSpPr>
            <p:cNvPr id="23" name="Rectangle 22"/>
            <p:cNvSpPr/>
            <p:nvPr/>
          </p:nvSpPr>
          <p:spPr>
            <a:xfrm>
              <a:off x="3429000" y="1828800"/>
              <a:ext cx="228600" cy="2286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57600" y="1828800"/>
              <a:ext cx="228600" cy="2286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86200" y="1828800"/>
              <a:ext cx="228600" cy="2286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14800" y="1828800"/>
              <a:ext cx="228600" cy="2286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29000" y="2057400"/>
              <a:ext cx="228600" cy="2286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657600" y="2057400"/>
              <a:ext cx="228600" cy="2286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886200" y="2057400"/>
              <a:ext cx="228600" cy="2286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114800" y="2057400"/>
              <a:ext cx="228600" cy="2286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29000" y="2286000"/>
              <a:ext cx="228600" cy="228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657600" y="2286000"/>
              <a:ext cx="228600" cy="228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86200" y="2286000"/>
              <a:ext cx="228600" cy="228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457200" y="914400"/>
            <a:ext cx="1600200" cy="685800"/>
          </a:xfrm>
          <a:prstGeom prst="roundRect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391400" y="457200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72400" y="914400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77200" y="533400"/>
            <a:ext cx="228600" cy="228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 rot="10800000">
            <a:off x="7467600" y="1447800"/>
            <a:ext cx="838200" cy="8763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0"/>
            <a:ext cx="4876800" cy="685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37ADB8-1BFC-4E3C-AB8F-EA2B0962BD4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255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touch of reality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37ADB8-1BFC-4E3C-AB8F-EA2B0962BD4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427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pic>
        <p:nvPicPr>
          <p:cNvPr id="6150" name="Picture 6" descr="http://upload.wikimedia.org/wikipedia/commons/1/18/US_Navy_041101-N-3799S-001_An_F-A-18F_Super_Hornet_and_an_F-A-18C_Hornet_conducts_in-flight_refueling_from_a_U.S._Air_Force_KC-135_Stratotanker_assigned_to_the_Alaska_Air_National_Guar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r="4119"/>
          <a:stretch/>
        </p:blipFill>
        <p:spPr bwMode="auto">
          <a:xfrm>
            <a:off x="0" y="0"/>
            <a:ext cx="9144000" cy="69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541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Bigger isn’t always better –  Factors affecting I/O performance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1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 structures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8FAD-6824-1646-943B-11E89B61840A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structures used by HDF5 library</a:t>
            </a:r>
          </a:p>
          <a:p>
            <a:pPr lvl="1"/>
            <a:r>
              <a:rPr lang="en-US" dirty="0" smtClean="0"/>
              <a:t>B-trees (groups, dataset chunks)</a:t>
            </a:r>
          </a:p>
          <a:p>
            <a:pPr lvl="1"/>
            <a:r>
              <a:rPr lang="en-US" dirty="0" smtClean="0"/>
              <a:t>Hash tables</a:t>
            </a:r>
          </a:p>
          <a:p>
            <a:pPr lvl="1"/>
            <a:r>
              <a:rPr lang="en-US" dirty="0" smtClean="0"/>
              <a:t>Local and global heaps (variable length data: link names, strings, etc.)</a:t>
            </a:r>
          </a:p>
          <a:p>
            <a:r>
              <a:rPr lang="en-US" dirty="0" smtClean="0"/>
              <a:t>Other concepts</a:t>
            </a:r>
          </a:p>
          <a:p>
            <a:pPr lvl="1"/>
            <a:r>
              <a:rPr lang="en-US" dirty="0" smtClean="0"/>
              <a:t>HDF5 metadata cache</a:t>
            </a:r>
          </a:p>
          <a:p>
            <a:pPr lvl="1"/>
            <a:r>
              <a:rPr lang="en-US" dirty="0" smtClean="0"/>
              <a:t>HDF5 chunk cache </a:t>
            </a:r>
          </a:p>
          <a:p>
            <a:pPr lvl="1"/>
            <a:r>
              <a:rPr lang="en-US" dirty="0" smtClean="0"/>
              <a:t>Free space management data structure</a:t>
            </a:r>
          </a:p>
          <a:p>
            <a:pPr lvl="1"/>
            <a:r>
              <a:rPr lang="en-US" dirty="0" smtClean="0"/>
              <a:t>Etc.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06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data inside HDF5 library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51D5-C111-3642-9C11-3512800E1102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6317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Copying to/from internal buffers</a:t>
            </a:r>
          </a:p>
          <a:p>
            <a:r>
              <a:rPr lang="en-US" smtClean="0"/>
              <a:t>Datatype conversion, e.g.,</a:t>
            </a:r>
          </a:p>
          <a:p>
            <a:pPr lvl="1"/>
            <a:r>
              <a:rPr lang="en-US" smtClean="0"/>
              <a:t>Float to</a:t>
            </a:r>
            <a:r>
              <a:rPr lang="en-US" smtClean="0">
                <a:sym typeface="Wingdings" charset="0"/>
              </a:rPr>
              <a:t> integer</a:t>
            </a:r>
          </a:p>
          <a:p>
            <a:pPr lvl="1"/>
            <a:r>
              <a:rPr lang="en-US" smtClean="0">
                <a:sym typeface="Wingdings" charset="0"/>
              </a:rPr>
              <a:t>Little-endian to big-endian</a:t>
            </a:r>
          </a:p>
          <a:p>
            <a:pPr lvl="1"/>
            <a:r>
              <a:rPr lang="en-US" smtClean="0">
                <a:sym typeface="Wingdings" charset="0"/>
              </a:rPr>
              <a:t>64-bit integer to 16-bit integer</a:t>
            </a:r>
          </a:p>
          <a:p>
            <a:pPr lvl="1"/>
            <a:r>
              <a:rPr lang="en-US" smtClean="0">
                <a:sym typeface="Wingdings" charset="0"/>
              </a:rPr>
              <a:t>Variable-length data conversion from memory to file</a:t>
            </a:r>
          </a:p>
          <a:p>
            <a:r>
              <a:rPr lang="en-US" smtClean="0"/>
              <a:t>Scattering - gathering </a:t>
            </a:r>
          </a:p>
          <a:p>
            <a:pPr lvl="1"/>
            <a:r>
              <a:rPr lang="en-US" smtClean="0"/>
              <a:t>Data is scattered/gathered from/to application buffers into internal buffers for datatype conversion and partial I/O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886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data inside HDF5 library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251D5-C111-3642-9C11-3512800E1102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63171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Data transformation (filters, compression)</a:t>
            </a:r>
          </a:p>
          <a:p>
            <a:pPr lvl="1"/>
            <a:r>
              <a:rPr lang="en-US" smtClean="0"/>
              <a:t>Checksum on raw data and metadata</a:t>
            </a:r>
          </a:p>
          <a:p>
            <a:pPr lvl="1"/>
            <a:r>
              <a:rPr lang="en-US" smtClean="0"/>
              <a:t>Algebraic transform</a:t>
            </a:r>
          </a:p>
          <a:p>
            <a:pPr lvl="1"/>
            <a:r>
              <a:rPr lang="en-US" smtClean="0"/>
              <a:t>GZIP and SZIP compressions</a:t>
            </a:r>
          </a:p>
          <a:p>
            <a:pPr lvl="1"/>
            <a:r>
              <a:rPr lang="en-US" smtClean="0"/>
              <a:t>HDF5 and user-defined data transformations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40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performance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E907-B03E-2248-B151-0FFC429C3BEF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I/O performance depends on many factors</a:t>
            </a:r>
          </a:p>
          <a:p>
            <a:pPr lvl="1"/>
            <a:r>
              <a:rPr lang="en-US" smtClean="0"/>
              <a:t>Storage layouts</a:t>
            </a:r>
          </a:p>
          <a:p>
            <a:pPr lvl="1"/>
            <a:r>
              <a:rPr lang="en-US" smtClean="0"/>
              <a:t>Dataset storage properties</a:t>
            </a:r>
          </a:p>
          <a:p>
            <a:pPr lvl="1"/>
            <a:r>
              <a:rPr lang="en-US" smtClean="0"/>
              <a:t>Chunking strategy</a:t>
            </a:r>
          </a:p>
          <a:p>
            <a:pPr lvl="1"/>
            <a:r>
              <a:rPr lang="en-US" smtClean="0"/>
              <a:t>Metadata cache performance</a:t>
            </a:r>
          </a:p>
          <a:p>
            <a:pPr lvl="1"/>
            <a:r>
              <a:rPr lang="en-US" smtClean="0"/>
              <a:t>Datatype conversion performance</a:t>
            </a:r>
          </a:p>
          <a:p>
            <a:pPr lvl="1"/>
            <a:r>
              <a:rPr lang="en-US" smtClean="0"/>
              <a:t>Other filters, such as compression</a:t>
            </a:r>
          </a:p>
          <a:p>
            <a:pPr lvl="1"/>
            <a:r>
              <a:rPr lang="en-US" smtClean="0"/>
              <a:t>Access patterns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89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4102" name="Picture 6" descr="http://upload.wikimedia.org/wikipedia/commons/7/7f/Rolls_Gas_Wor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16" y="457200"/>
            <a:ext cx="4178361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88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122" name="Picture 2" descr="File:Trip-to-moon-190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0500"/>
            <a:ext cx="5867400" cy="616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9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11" descr="File:Cessna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t="57118" r="39400" b="8395"/>
          <a:stretch/>
        </p:blipFill>
        <p:spPr bwMode="auto">
          <a:xfrm>
            <a:off x="1524000" y="838200"/>
            <a:ext cx="5867400" cy="484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9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6781800" cy="534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35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HDF5 Philosophy</a:t>
            </a:r>
            <a:endParaRPr lang="en-US" dirty="0" smtClean="0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single platform with multiple uses</a:t>
            </a:r>
          </a:p>
          <a:p>
            <a:pPr lvl="1"/>
            <a:r>
              <a:rPr lang="en-US" dirty="0" smtClean="0"/>
              <a:t>One general data model</a:t>
            </a:r>
          </a:p>
          <a:p>
            <a:pPr lvl="1"/>
            <a:r>
              <a:rPr lang="en-US" dirty="0" smtClean="0"/>
              <a:t>One general format</a:t>
            </a:r>
          </a:p>
          <a:p>
            <a:pPr lvl="1"/>
            <a:r>
              <a:rPr lang="en-US" dirty="0" smtClean="0"/>
              <a:t>One library</a:t>
            </a:r>
          </a:p>
          <a:p>
            <a:pPr lvl="1"/>
            <a:r>
              <a:rPr lang="en-US" dirty="0" smtClean="0"/>
              <a:t>Adaptable for almost any kind of data</a:t>
            </a:r>
          </a:p>
          <a:p>
            <a:pPr lvl="1"/>
            <a:r>
              <a:rPr lang="en-US" dirty="0" smtClean="0"/>
              <a:t>Works on almost any architecture</a:t>
            </a:r>
          </a:p>
          <a:p>
            <a:pPr lvl="1"/>
            <a:r>
              <a:rPr lang="en-US" dirty="0" smtClean="0"/>
              <a:t>Ability to interact well with other technologies</a:t>
            </a:r>
          </a:p>
          <a:p>
            <a:pPr lvl="1"/>
            <a:r>
              <a:rPr lang="en-US" dirty="0" smtClean="0"/>
              <a:t>Attention to past, present, future compatibility</a:t>
            </a:r>
          </a:p>
        </p:txBody>
      </p:sp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dirty="0" smtClean="0"/>
              <a:t>November 9, 2013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DA458-5325-47DE-94AE-E91A0712B145}" type="slidenum">
              <a:rPr lang="en-US" smtClean="0"/>
              <a:pPr/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66897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064"/>
          <p:cNvSpPr>
            <a:spLocks noGrp="1" noChangeArrowheads="1"/>
          </p:cNvSpPr>
          <p:nvPr>
            <p:ph type="dt" sz="quarter" idx="4294967295"/>
          </p:nvPr>
        </p:nvSpPr>
        <p:spPr>
          <a:xfrm>
            <a:off x="304800" y="6629400"/>
            <a:ext cx="19812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  <a:endParaRPr lang="en-US" altLang="en-US" sz="12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388" name="Rectangle 206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0179D206-93D8-45E9-BAC1-D57D5D6AD89A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17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Introduction to HDF5</a:t>
            </a:r>
          </a:p>
        </p:txBody>
      </p:sp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1143000" y="3886200"/>
            <a:ext cx="6934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Calibri" pitchFamily="34" charset="0"/>
              </a:rPr>
              <a:t>Mike McGreevy</a:t>
            </a:r>
          </a:p>
          <a:p>
            <a:pPr algn="ctr" eaLnBrk="1" hangingPunct="1"/>
            <a:r>
              <a:rPr lang="en-US" altLang="en-US">
                <a:latin typeface="Calibri" pitchFamily="34" charset="0"/>
              </a:rPr>
              <a:t>The HDF Group</a:t>
            </a:r>
          </a:p>
          <a:p>
            <a:pPr algn="ctr" eaLnBrk="1" hangingPunct="1"/>
            <a:r>
              <a:rPr lang="en-US" altLang="en-US">
                <a:latin typeface="Calibri" pitchFamily="34" charset="0"/>
              </a:rPr>
              <a:t>The 14</a:t>
            </a:r>
            <a:r>
              <a:rPr lang="en-US" altLang="en-US" baseline="30000">
                <a:latin typeface="Calibri" pitchFamily="34" charset="0"/>
              </a:rPr>
              <a:t>th</a:t>
            </a:r>
            <a:r>
              <a:rPr lang="en-US" altLang="en-US">
                <a:latin typeface="Calibri" pitchFamily="34" charset="0"/>
              </a:rPr>
              <a:t> HDF and HDF-EOS Workshop</a:t>
            </a:r>
          </a:p>
          <a:p>
            <a:pPr algn="ctr" eaLnBrk="1" hangingPunct="1"/>
            <a:r>
              <a:rPr lang="en-US" altLang="en-US">
                <a:latin typeface="Calibri" pitchFamily="34" charset="0"/>
              </a:rPr>
              <a:t>September 28-30, 2010</a:t>
            </a:r>
          </a:p>
        </p:txBody>
      </p:sp>
    </p:spTree>
    <p:extLst>
      <p:ext uri="{BB962C8B-B14F-4D97-AF65-F5344CB8AC3E}">
        <p14:creationId xmlns:p14="http://schemas.microsoft.com/office/powerpoint/2010/main" val="388630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What is HDF5?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486400"/>
          </a:xfrm>
        </p:spPr>
        <p:txBody>
          <a:bodyPr/>
          <a:lstStyle/>
          <a:p>
            <a:r>
              <a:rPr lang="en-US" altLang="en-US" sz="2800" smtClean="0">
                <a:latin typeface="Calibri" pitchFamily="34" charset="0"/>
                <a:ea typeface="Calibri" pitchFamily="34" charset="0"/>
                <a:cs typeface="Calibri" pitchFamily="34" charset="0"/>
              </a:rPr>
              <a:t>Open </a:t>
            </a:r>
            <a:r>
              <a:rPr lang="en-US" altLang="en-US" sz="2800" b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file format</a:t>
            </a:r>
          </a:p>
          <a:p>
            <a:pPr lvl="1"/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Designed for high volume or complex data</a:t>
            </a:r>
          </a:p>
          <a:p>
            <a:pPr lvl="1"/>
            <a:endParaRPr lang="en-US" altLang="en-US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r>
              <a:rPr lang="en-US" altLang="en-US" sz="2800" smtClean="0">
                <a:latin typeface="Calibri" pitchFamily="34" charset="0"/>
                <a:ea typeface="Calibri" pitchFamily="34" charset="0"/>
                <a:cs typeface="Calibri" pitchFamily="34" charset="0"/>
              </a:rPr>
              <a:t>Open source </a:t>
            </a:r>
            <a:r>
              <a:rPr lang="en-US" altLang="en-US" sz="2800" b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software</a:t>
            </a:r>
          </a:p>
          <a:p>
            <a:pPr lvl="1"/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Works with data in the format</a:t>
            </a:r>
          </a:p>
          <a:p>
            <a:pPr lvl="1"/>
            <a:endParaRPr lang="en-US" altLang="en-US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r>
              <a:rPr lang="en-US" altLang="en-US" sz="2800" smtClean="0">
                <a:latin typeface="Calibri" pitchFamily="34" charset="0"/>
                <a:ea typeface="Calibri" pitchFamily="34" charset="0"/>
                <a:cs typeface="Calibri" pitchFamily="34" charset="0"/>
              </a:rPr>
              <a:t>A </a:t>
            </a:r>
            <a:r>
              <a:rPr lang="en-US" altLang="en-US" sz="2800" b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data model</a:t>
            </a:r>
          </a:p>
          <a:p>
            <a:pPr lvl="1"/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Structures for data organization and specification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  <p:sp>
        <p:nvSpPr>
          <p:cNvPr id="184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8975FB0-89FB-4D7C-8FDA-BC6CE556A442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18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7" name="Picture 4" descr="C:\Users\Administrator\AppData\Local\Microsoft\Windows\Temporary Internet Files\Content.IE5\DWAJU5RV\MC9000787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1857375"/>
            <a:ext cx="162242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18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 = Hierarchical Data Format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5486400"/>
          </a:xfrm>
        </p:spPr>
        <p:txBody>
          <a:bodyPr/>
          <a:lstStyle/>
          <a:p>
            <a:r>
              <a:rPr lang="en-US" altLang="en-US" sz="2800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HDF4 is the first HDF</a:t>
            </a:r>
          </a:p>
          <a:p>
            <a:pPr lvl="1"/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Originally called HDF; last major release was version 4</a:t>
            </a:r>
          </a:p>
          <a:p>
            <a:endParaRPr lang="en-US" altLang="en-US" sz="280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r>
              <a:rPr lang="en-US" altLang="en-US" sz="2800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benefits from lessons learned with HDF4</a:t>
            </a:r>
          </a:p>
          <a:p>
            <a:pPr lvl="1"/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Changes to file format, software, and data model</a:t>
            </a:r>
          </a:p>
          <a:p>
            <a:pPr lvl="1"/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and HDF4 are </a:t>
            </a:r>
            <a:r>
              <a:rPr lang="en-US" altLang="en-US" sz="2400" i="1" smtClean="0">
                <a:latin typeface="Calibri" pitchFamily="34" charset="0"/>
                <a:ea typeface="Calibri" pitchFamily="34" charset="0"/>
                <a:cs typeface="Calibri" pitchFamily="34" charset="0"/>
              </a:rPr>
              <a:t>different</a:t>
            </a:r>
          </a:p>
          <a:p>
            <a:pPr lvl="1"/>
            <a:endParaRPr lang="en-US" altLang="en-US" i="1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r>
              <a:rPr lang="en-US" altLang="en-US" sz="2800" smtClean="0">
                <a:latin typeface="Calibri" pitchFamily="34" charset="0"/>
                <a:ea typeface="Calibri" pitchFamily="34" charset="0"/>
                <a:cs typeface="Calibri" pitchFamily="34" charset="0"/>
              </a:rPr>
              <a:t>No plans for an HDF6!</a:t>
            </a:r>
          </a:p>
        </p:txBody>
      </p:sp>
      <p:sp>
        <p:nvSpPr>
          <p:cNvPr id="194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8760DCA-568B-472A-B2B9-0712945D13DD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19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62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19086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HDF5?</a:t>
            </a:r>
          </a:p>
        </p:txBody>
      </p:sp>
      <p:sp>
        <p:nvSpPr>
          <p:cNvPr id="7174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one sentence ...</a:t>
            </a:r>
          </a:p>
          <a:p>
            <a:endParaRPr lang="en-US" dirty="0" smtClean="0"/>
          </a:p>
        </p:txBody>
      </p:sp>
      <p:sp>
        <p:nvSpPr>
          <p:cNvPr id="7172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94BB1321-DB6B-481B-8BE2-821084BC2E95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170" name="Rectangle 16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</a:p>
        </p:txBody>
      </p:sp>
    </p:spTree>
    <p:extLst>
      <p:ext uri="{BB962C8B-B14F-4D97-AF65-F5344CB8AC3E}">
        <p14:creationId xmlns:p14="http://schemas.microsoft.com/office/powerpoint/2010/main" val="32946729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is like …</a:t>
            </a:r>
          </a:p>
        </p:txBody>
      </p:sp>
      <p:sp>
        <p:nvSpPr>
          <p:cNvPr id="20491" name="Rectangle 2064"/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9E5C707-D346-43E0-890E-356E1F44BBE7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20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6" name="Picture 25" descr="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14400"/>
            <a:ext cx="31369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XM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76700"/>
            <a:ext cx="33401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DirsFil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5654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PD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225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Binar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3302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VennDiagram2-HDF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2105025"/>
            <a:ext cx="3148012" cy="30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8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is designed …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for high volume and/or complex data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for every size and type of system (portable)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for flexible, efficient storage and I/O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to enable applications to evolve in their use of HDF5 and to accommodate new models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to support long-term data preservation</a:t>
            </a:r>
          </a:p>
        </p:txBody>
      </p:sp>
      <p:sp>
        <p:nvSpPr>
          <p:cNvPr id="215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EFE0738-0A8A-4738-BB3B-D500F490EF7C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21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1510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11664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Technology Platform</a:t>
            </a: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DE0292F-FA0C-4CCA-8EC6-B346F88C2D1F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22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 bwMode="auto">
          <a:xfrm>
            <a:off x="3352800" y="1447800"/>
            <a:ext cx="5638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6075" indent="-3460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6125" indent="-3460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itchFamily="34" charset="0"/>
              </a:rPr>
              <a:t>HDF5</a:t>
            </a:r>
            <a:r>
              <a:rPr lang="en-US" altLang="en-US" sz="2800" b="1">
                <a:solidFill>
                  <a:srgbClr val="000000"/>
                </a:solidFill>
                <a:latin typeface="Calibri" pitchFamily="34" charset="0"/>
              </a:rPr>
              <a:t> data model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Calibri" pitchFamily="34" charset="0"/>
              </a:rPr>
              <a:t>The “building blocks” for data organization and specification</a:t>
            </a:r>
            <a:br>
              <a:rPr lang="en-US" altLang="en-US">
                <a:solidFill>
                  <a:srgbClr val="000000"/>
                </a:solidFill>
                <a:latin typeface="Calibri" pitchFamily="34" charset="0"/>
              </a:rPr>
            </a:b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>
              <a:spcBef>
                <a:spcPts val="24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itchFamily="34" charset="0"/>
              </a:rPr>
              <a:t>HDF5 </a:t>
            </a:r>
            <a:r>
              <a:rPr lang="en-US" altLang="en-US" sz="2800" b="1">
                <a:solidFill>
                  <a:srgbClr val="000000"/>
                </a:solidFill>
                <a:latin typeface="Calibri" pitchFamily="34" charset="0"/>
              </a:rPr>
              <a:t>software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Calibri" pitchFamily="34" charset="0"/>
              </a:rPr>
              <a:t>Library, language interfaces, tools </a:t>
            </a:r>
            <a:br>
              <a:rPr lang="en-US" altLang="en-US">
                <a:solidFill>
                  <a:srgbClr val="000000"/>
                </a:solidFill>
                <a:latin typeface="Calibri" pitchFamily="34" charset="0"/>
              </a:rPr>
            </a:br>
            <a:endParaRPr lang="en-US" altLang="en-US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>
              <a:spcBef>
                <a:spcPts val="24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itchFamily="34" charset="0"/>
              </a:rPr>
              <a:t>HDF5 </a:t>
            </a:r>
            <a:r>
              <a:rPr lang="en-US" altLang="en-US" sz="2800" b="1">
                <a:solidFill>
                  <a:srgbClr val="000000"/>
                </a:solidFill>
                <a:latin typeface="Calibri" pitchFamily="34" charset="0"/>
              </a:rPr>
              <a:t>file format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Calibri" pitchFamily="34" charset="0"/>
              </a:rPr>
              <a:t>Bit-level organization of HDF5 file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</a:pPr>
            <a:endParaRPr lang="en-US" altLang="en-US" sz="28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22534" name="Picture 3" descr="C:\Users\Administrator\AppData\Local\Microsoft\Windows\Temporary Internet Files\Content.IE5\DWAJU5RV\MC90007876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3198813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 rot="-1454706">
            <a:off x="1544638" y="3162300"/>
            <a:ext cx="1127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Recall…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 rot="482680">
            <a:off x="1144588" y="3189288"/>
            <a:ext cx="2039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Let’s look at ….</a:t>
            </a:r>
          </a:p>
        </p:txBody>
      </p:sp>
      <p:sp>
        <p:nvSpPr>
          <p:cNvPr id="22537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30894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Data Model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14C89CC5-2985-4891-B363-5030CC4417EF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23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3733800"/>
            <a:ext cx="7127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File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0200" y="1295400"/>
            <a:ext cx="1358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Dataset</a:t>
            </a:r>
          </a:p>
        </p:txBody>
      </p:sp>
      <p:pic>
        <p:nvPicPr>
          <p:cNvPr id="9" name="Picture 5" descr="C:\Users\Administrator\AppData\Local\Microsoft\Windows\Temporary Internet Files\Content.IE5\DWAJU5RV\MC90005737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3319463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286000" y="5418138"/>
            <a:ext cx="45720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200" i="1">
                <a:latin typeface="Calibri" pitchFamily="34" charset="0"/>
              </a:rPr>
              <a:t>a.k.a. HDF5 Abstract Data Model</a:t>
            </a:r>
            <a:br>
              <a:rPr lang="en-US" altLang="en-US" sz="2200" i="1">
                <a:latin typeface="Calibri" pitchFamily="34" charset="0"/>
              </a:rPr>
            </a:br>
            <a:r>
              <a:rPr lang="en-US" altLang="en-US" sz="2200" i="1">
                <a:latin typeface="Calibri" pitchFamily="34" charset="0"/>
              </a:rPr>
              <a:t>a.k.a. HDF5 Logical Data Model</a:t>
            </a:r>
            <a:endParaRPr lang="en-US" altLang="en-US" sz="220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3600" y="1371600"/>
            <a:ext cx="7699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Link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2057400"/>
            <a:ext cx="10287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0200" y="2895600"/>
            <a:ext cx="15875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Attribute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3048000"/>
            <a:ext cx="16637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Dataspace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2133600"/>
            <a:ext cx="15033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Datatype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19538" y="2093913"/>
            <a:ext cx="1555750" cy="954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HDF5 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</a:b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  <a:ea typeface="Calibri"/>
                <a:cs typeface="Calibri"/>
              </a:rPr>
              <a:t>Objects</a:t>
            </a:r>
          </a:p>
        </p:txBody>
      </p:sp>
      <p:sp>
        <p:nvSpPr>
          <p:cNvPr id="23567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38926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File</a:t>
            </a:r>
          </a:p>
        </p:txBody>
      </p:sp>
      <p:sp>
        <p:nvSpPr>
          <p:cNvPr id="24590" name="Rectangle 2064"/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5D099598-2271-4ABB-A097-C3E6C49CC6C8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24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7" name="Picture 6" descr="open_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62200"/>
            <a:ext cx="3962400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248400" y="1828800"/>
            <a:ext cx="1179513" cy="10160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altLang="en-US" sz="1200" b="1">
                <a:solidFill>
                  <a:srgbClr val="92D050"/>
                </a:solidFill>
                <a:latin typeface="Calibri" pitchFamily="34" charset="0"/>
              </a:rPr>
              <a:t>lat | lon | temp</a:t>
            </a:r>
          </a:p>
          <a:p>
            <a:r>
              <a:rPr lang="en-US" altLang="en-US" sz="1200" b="1">
                <a:solidFill>
                  <a:srgbClr val="92D050"/>
                </a:solidFill>
                <a:latin typeface="Calibri" pitchFamily="34" charset="0"/>
              </a:rPr>
              <a:t>----|-----|-----</a:t>
            </a:r>
          </a:p>
          <a:p>
            <a:r>
              <a:rPr lang="en-US" altLang="en-US" sz="1200" b="1">
                <a:solidFill>
                  <a:srgbClr val="92D050"/>
                </a:solidFill>
                <a:latin typeface="Calibri" pitchFamily="34" charset="0"/>
              </a:rPr>
              <a:t> 12 |  23 |  3.1</a:t>
            </a:r>
          </a:p>
          <a:p>
            <a:r>
              <a:rPr lang="en-US" altLang="en-US" sz="1200" b="1">
                <a:solidFill>
                  <a:srgbClr val="92D050"/>
                </a:solidFill>
                <a:latin typeface="Calibri" pitchFamily="34" charset="0"/>
              </a:rPr>
              <a:t> 15 |  24 |  4.2</a:t>
            </a:r>
          </a:p>
          <a:p>
            <a:r>
              <a:rPr lang="en-US" altLang="en-US" sz="1200" b="1">
                <a:solidFill>
                  <a:srgbClr val="92D050"/>
                </a:solidFill>
                <a:latin typeface="Calibri" pitchFamily="34" charset="0"/>
              </a:rPr>
              <a:t> 17 |  21 |  3.6</a:t>
            </a:r>
            <a:endParaRPr lang="en-US" altLang="en-US" sz="1200" b="1">
              <a:solidFill>
                <a:srgbClr val="92D050"/>
              </a:solidFill>
              <a:latin typeface="Candara" pitchFamily="34" charset="0"/>
            </a:endParaRPr>
          </a:p>
        </p:txBody>
      </p:sp>
      <p:sp>
        <p:nvSpPr>
          <p:cNvPr id="9" name="Rectangle 5" descr="Small grid"/>
          <p:cNvSpPr>
            <a:spLocks noChangeArrowheads="1"/>
          </p:cNvSpPr>
          <p:nvPr/>
        </p:nvSpPr>
        <p:spPr bwMode="auto">
          <a:xfrm rot="20584350">
            <a:off x="5664200" y="2019300"/>
            <a:ext cx="914400" cy="838200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Calibri"/>
              <a:cs typeface="Calibri"/>
            </a:endParaRPr>
          </a:p>
        </p:txBody>
      </p:sp>
      <p:pic>
        <p:nvPicPr>
          <p:cNvPr id="10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2428">
            <a:off x="5989638" y="2459038"/>
            <a:ext cx="1295400" cy="685800"/>
          </a:xfrm>
          <a:prstGeom prst="rect">
            <a:avLst/>
          </a:prstGeom>
          <a:noFill/>
          <a:ln w="12700">
            <a:solidFill>
              <a:srgbClr val="FF6600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38200" y="2286000"/>
            <a:ext cx="31242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600">
                <a:latin typeface="Calibri" pitchFamily="34" charset="0"/>
              </a:rPr>
              <a:t>An HDF5 file is a </a:t>
            </a:r>
            <a:r>
              <a:rPr lang="en-US" altLang="en-US" sz="2600" b="1">
                <a:latin typeface="Calibri" pitchFamily="34" charset="0"/>
              </a:rPr>
              <a:t>container</a:t>
            </a:r>
            <a:r>
              <a:rPr lang="en-US" altLang="en-US" sz="2600">
                <a:latin typeface="Calibri" pitchFamily="34" charset="0"/>
              </a:rPr>
              <a:t> that holds data objects.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 rot="2521330">
            <a:off x="6645275" y="2420938"/>
            <a:ext cx="1190625" cy="609600"/>
            <a:chOff x="1993310" y="4800742"/>
            <a:chExt cx="1587806" cy="838200"/>
          </a:xfrm>
        </p:grpSpPr>
        <p:sp>
          <p:nvSpPr>
            <p:cNvPr id="13" name="Flowchart: Card 13"/>
            <p:cNvSpPr/>
            <p:nvPr/>
          </p:nvSpPr>
          <p:spPr bwMode="auto">
            <a:xfrm>
              <a:off x="2056538" y="4800884"/>
              <a:ext cx="1524294" cy="838200"/>
            </a:xfrm>
            <a:prstGeom prst="flowChartPunchedCard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a typeface="Calibri"/>
                <a:cs typeface="Calibri"/>
              </a:endParaRPr>
            </a:p>
          </p:txBody>
        </p:sp>
        <p:sp>
          <p:nvSpPr>
            <p:cNvPr id="24592" name="TextBox 13"/>
            <p:cNvSpPr txBox="1">
              <a:spLocks noChangeArrowheads="1"/>
            </p:cNvSpPr>
            <p:nvPr/>
          </p:nvSpPr>
          <p:spPr bwMode="auto">
            <a:xfrm>
              <a:off x="1993310" y="4965930"/>
              <a:ext cx="1524000" cy="634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en-US" sz="600"/>
                <a:t>Experiment Notes:</a:t>
              </a:r>
            </a:p>
            <a:p>
              <a:pPr eaLnBrk="1" hangingPunct="1"/>
              <a:r>
                <a:rPr lang="en-US" altLang="en-US" sz="600"/>
                <a:t>Serial Number: 99378920</a:t>
              </a:r>
            </a:p>
            <a:p>
              <a:pPr eaLnBrk="1" hangingPunct="1"/>
              <a:r>
                <a:rPr lang="en-US" altLang="en-US" sz="600"/>
                <a:t>Date: 3/13/09</a:t>
              </a:r>
            </a:p>
            <a:p>
              <a:pPr eaLnBrk="1" hangingPunct="1"/>
              <a:r>
                <a:rPr lang="en-US" altLang="en-US" sz="600"/>
                <a:t>Configuration: Standard 3</a:t>
              </a:r>
            </a:p>
          </p:txBody>
        </p:sp>
      </p:grpSp>
      <p:sp>
        <p:nvSpPr>
          <p:cNvPr id="15" name="Rectangle 6" descr="Small grid"/>
          <p:cNvSpPr>
            <a:spLocks noChangeArrowheads="1"/>
          </p:cNvSpPr>
          <p:nvPr/>
        </p:nvSpPr>
        <p:spPr bwMode="auto">
          <a:xfrm rot="19912286">
            <a:off x="6578600" y="2301875"/>
            <a:ext cx="1219200" cy="739775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miter lim="800000"/>
            <a:headEnd/>
            <a:tailEnd/>
          </a:ln>
          <a:effectLst/>
          <a:scene3d>
            <a:camera prst="legacyPerspectiveBottom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CC00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Times New Roman" charset="0"/>
              <a:ea typeface="Calibri"/>
              <a:cs typeface="Calibri"/>
            </a:endParaRPr>
          </a:p>
        </p:txBody>
      </p:sp>
      <p:pic>
        <p:nvPicPr>
          <p:cNvPr id="16" name="Picture 8" descr="mesh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8316">
            <a:off x="5272088" y="2128838"/>
            <a:ext cx="16764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2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904361">
            <a:off x="6353969" y="2396331"/>
            <a:ext cx="1085850" cy="998538"/>
          </a:xfrm>
          <a:prstGeom prst="rect">
            <a:avLst/>
          </a:prstGeom>
          <a:noFill/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4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9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Dataset</a:t>
            </a:r>
          </a:p>
        </p:txBody>
      </p:sp>
      <p:sp>
        <p:nvSpPr>
          <p:cNvPr id="25612" name="Rectangle 2064"/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4E5AC8F-27FB-4F2F-95E0-BAA9A36F3E4E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25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" y="5029200"/>
            <a:ext cx="85344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en-US" sz="2000">
                <a:latin typeface="Calibri" pitchFamily="34" charset="0"/>
              </a:rPr>
              <a:t> </a:t>
            </a:r>
            <a:r>
              <a:rPr lang="en-US" altLang="en-US">
                <a:latin typeface="Calibri" pitchFamily="34" charset="0"/>
              </a:rPr>
              <a:t>HDF5 datasets </a:t>
            </a:r>
            <a:r>
              <a:rPr lang="en-US" altLang="en-US" b="1">
                <a:latin typeface="Calibri" pitchFamily="34" charset="0"/>
              </a:rPr>
              <a:t>organize and contain </a:t>
            </a:r>
            <a:r>
              <a:rPr lang="en-US" altLang="en-US">
                <a:latin typeface="Calibri" pitchFamily="34" charset="0"/>
              </a:rPr>
              <a:t>“raw data values”.</a:t>
            </a:r>
          </a:p>
          <a:p>
            <a:pPr lvl="1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en-US" sz="2200">
                <a:latin typeface="Calibri" pitchFamily="34" charset="0"/>
              </a:rPr>
              <a:t> </a:t>
            </a:r>
            <a:r>
              <a:rPr lang="en-US" altLang="en-US" sz="2000">
                <a:latin typeface="Calibri" pitchFamily="34" charset="0"/>
              </a:rPr>
              <a:t>HDF5 datatypes describe individual data elements.</a:t>
            </a:r>
          </a:p>
          <a:p>
            <a:pPr lvl="1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altLang="en-US" sz="2200">
                <a:latin typeface="Calibri" pitchFamily="34" charset="0"/>
              </a:rPr>
              <a:t> </a:t>
            </a:r>
            <a:r>
              <a:rPr lang="en-US" altLang="en-US" sz="2000">
                <a:latin typeface="Calibri" pitchFamily="34" charset="0"/>
              </a:rPr>
              <a:t>HDF5 dataspaces describe the logical layout of the data elements.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4572000" y="990600"/>
            <a:ext cx="3886200" cy="3962400"/>
          </a:xfrm>
          <a:prstGeom prst="rect">
            <a:avLst/>
          </a:prstGeom>
          <a:solidFill>
            <a:srgbClr val="C0C0C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lIns="313869" tIns="156935" rIns="313869" bIns="156935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/>
            <a:endParaRPr lang="en-US" altLang="en-US" sz="3200" b="1">
              <a:latin typeface="Calibri" pitchFamily="34" charset="0"/>
            </a:endParaRP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609600" y="990600"/>
            <a:ext cx="3886200" cy="3962400"/>
          </a:xfrm>
          <a:prstGeom prst="rect">
            <a:avLst/>
          </a:prstGeom>
          <a:solidFill>
            <a:srgbClr val="C0C0C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lIns="313869" tIns="156935" rIns="313869" bIns="156935">
            <a:flatTx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/>
            <a:endParaRPr lang="en-US" altLang="en-US" sz="2200" b="1">
              <a:latin typeface="Calibri" pitchFamily="34" charset="0"/>
            </a:endParaRPr>
          </a:p>
        </p:txBody>
      </p:sp>
      <p:grpSp>
        <p:nvGrpSpPr>
          <p:cNvPr id="2" name="Group 90"/>
          <p:cNvGrpSpPr>
            <a:grpSpLocks/>
          </p:cNvGrpSpPr>
          <p:nvPr/>
        </p:nvGrpSpPr>
        <p:grpSpPr bwMode="auto">
          <a:xfrm>
            <a:off x="1524000" y="1143000"/>
            <a:ext cx="1905000" cy="685800"/>
            <a:chOff x="1524000" y="2057400"/>
            <a:chExt cx="1905000" cy="685800"/>
          </a:xfrm>
        </p:grpSpPr>
        <p:sp>
          <p:nvSpPr>
            <p:cNvPr id="25622" name="Rectangle 76"/>
            <p:cNvSpPr>
              <a:spLocks noChangeArrowheads="1"/>
            </p:cNvSpPr>
            <p:nvPr/>
          </p:nvSpPr>
          <p:spPr bwMode="auto">
            <a:xfrm>
              <a:off x="1524000" y="2462212"/>
              <a:ext cx="1828800" cy="280988"/>
            </a:xfrm>
            <a:prstGeom prst="rect">
              <a:avLst/>
            </a:prstGeom>
            <a:solidFill>
              <a:srgbClr val="F8F8F8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F8F8F8"/>
              </a:extrusionClr>
            </a:sp3d>
          </p:spPr>
          <p:txBody>
            <a:bodyPr wrap="none" lIns="313869" tIns="156935" rIns="313869" bIns="156935" anchor="ctr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algn="ctr"/>
              <a:r>
                <a:rPr lang="en-US" altLang="en-US" sz="1600" b="1">
                  <a:latin typeface="Calibri" pitchFamily="34" charset="0"/>
                </a:rPr>
                <a:t>Integer  32bit  LE  </a:t>
              </a:r>
            </a:p>
          </p:txBody>
        </p:sp>
        <p:sp>
          <p:nvSpPr>
            <p:cNvPr id="25" name="Text Box 77"/>
            <p:cNvSpPr txBox="1">
              <a:spLocks noChangeArrowheads="1"/>
            </p:cNvSpPr>
            <p:nvPr/>
          </p:nvSpPr>
          <p:spPr bwMode="auto">
            <a:xfrm>
              <a:off x="1524000" y="2057400"/>
              <a:ext cx="1905000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13869" tIns="156935" rIns="313869" bIns="156935" anchor="ctr"/>
            <a:lstStyle/>
            <a:p>
              <a:pPr algn="ctr" eaLnBrk="0" hangingPunct="0">
                <a:defRPr/>
              </a:pPr>
              <a:r>
                <a:rPr lang="en-US" sz="2200" b="1" dirty="0">
                  <a:latin typeface="Calibri"/>
                  <a:ea typeface="Calibri"/>
                  <a:cs typeface="Calibri"/>
                </a:rPr>
                <a:t>HDF5</a:t>
              </a:r>
              <a:r>
                <a:rPr lang="en-US" sz="2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/>
                  <a:ea typeface="Calibri"/>
                  <a:cs typeface="Calibri"/>
                </a:rPr>
                <a:t> </a:t>
              </a:r>
              <a:r>
                <a:rPr lang="en-US" sz="2200" b="1" dirty="0">
                  <a:latin typeface="Calibri"/>
                  <a:ea typeface="Calibri"/>
                  <a:cs typeface="Calibri"/>
                </a:rPr>
                <a:t>Datatype</a:t>
              </a:r>
            </a:p>
          </p:txBody>
        </p:sp>
      </p:grp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876800" y="4267200"/>
            <a:ext cx="34845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000" i="1">
                <a:solidFill>
                  <a:schemeClr val="bg1"/>
                </a:solidFill>
                <a:latin typeface="Calibri" pitchFamily="34" charset="0"/>
              </a:rPr>
              <a:t>Multi-dimensional array of </a:t>
            </a:r>
          </a:p>
          <a:p>
            <a:pPr eaLnBrk="1" hangingPunct="1"/>
            <a:r>
              <a:rPr lang="en-US" altLang="en-US" sz="2000" i="1">
                <a:solidFill>
                  <a:schemeClr val="bg1"/>
                </a:solidFill>
                <a:latin typeface="Calibri" pitchFamily="34" charset="0"/>
              </a:rPr>
              <a:t>identically typed data elements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38200" y="4267200"/>
            <a:ext cx="3521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000" i="1">
                <a:solidFill>
                  <a:schemeClr val="bg1"/>
                </a:solidFill>
                <a:latin typeface="Calibri" pitchFamily="34" charset="0"/>
              </a:rPr>
              <a:t>Specifications for single data</a:t>
            </a:r>
            <a:br>
              <a:rPr lang="en-US" altLang="en-US" sz="2000" i="1">
                <a:solidFill>
                  <a:schemeClr val="bg1"/>
                </a:solidFill>
                <a:latin typeface="Calibri" pitchFamily="34" charset="0"/>
              </a:rPr>
            </a:br>
            <a:r>
              <a:rPr lang="en-US" altLang="en-US" sz="2000" i="1">
                <a:solidFill>
                  <a:schemeClr val="bg1"/>
                </a:solidFill>
                <a:latin typeface="Calibri" pitchFamily="34" charset="0"/>
              </a:rPr>
              <a:t>element and array dimensions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066800" y="2133600"/>
            <a:ext cx="2743200" cy="1905000"/>
            <a:chOff x="1066800" y="2133600"/>
            <a:chExt cx="2743200" cy="1905000"/>
          </a:xfrm>
        </p:grpSpPr>
        <p:sp>
          <p:nvSpPr>
            <p:cNvPr id="25614" name="Rectangle 62"/>
            <p:cNvSpPr>
              <a:spLocks noChangeArrowheads="1"/>
            </p:cNvSpPr>
            <p:nvPr/>
          </p:nvSpPr>
          <p:spPr bwMode="auto">
            <a:xfrm>
              <a:off x="1066800" y="2590800"/>
              <a:ext cx="2743200" cy="1447800"/>
            </a:xfrm>
            <a:prstGeom prst="rect">
              <a:avLst/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chemeClr val="bg1"/>
              </a:extrusionClr>
            </a:sp3d>
          </p:spPr>
          <p:txBody>
            <a:bodyPr wrap="none" lIns="313869" tIns="0" rIns="313869" bIns="156935">
              <a:flatTx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algn="ctr"/>
              <a:endParaRPr lang="en-US" altLang="en-US" sz="2000" b="1">
                <a:latin typeface="Calibri" pitchFamily="34" charset="0"/>
              </a:endParaRPr>
            </a:p>
          </p:txBody>
        </p:sp>
        <p:sp>
          <p:nvSpPr>
            <p:cNvPr id="18" name="Rectangle 63"/>
            <p:cNvSpPr>
              <a:spLocks noChangeArrowheads="1"/>
            </p:cNvSpPr>
            <p:nvPr/>
          </p:nvSpPr>
          <p:spPr bwMode="auto">
            <a:xfrm>
              <a:off x="1335088" y="2971800"/>
              <a:ext cx="506412" cy="2746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F8F8F8"/>
              </a:extrusionClr>
            </a:sp3d>
          </p:spPr>
          <p:txBody>
            <a:bodyPr wrap="none" lIns="313869" tIns="109728" rIns="313869" bIns="156935" anchor="ctr">
              <a:flatTx/>
            </a:bodyPr>
            <a:lstStyle/>
            <a:p>
              <a:pPr algn="r" eaLnBrk="0" hangingPunct="0"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3</a:t>
              </a:r>
            </a:p>
          </p:txBody>
        </p:sp>
        <p:sp>
          <p:nvSpPr>
            <p:cNvPr id="19" name="Text Box 64"/>
            <p:cNvSpPr txBox="1">
              <a:spLocks noChangeArrowheads="1"/>
            </p:cNvSpPr>
            <p:nvPr/>
          </p:nvSpPr>
          <p:spPr bwMode="auto">
            <a:xfrm>
              <a:off x="1219200" y="2590800"/>
              <a:ext cx="692150" cy="309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13869" tIns="156935" rIns="313869" bIns="156935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algn="ctr"/>
              <a:r>
                <a:rPr lang="en-US" alt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</a:rPr>
                <a:t>Rank</a:t>
              </a: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0" name="Rectangle 74"/>
            <p:cNvSpPr>
              <a:spLocks noChangeArrowheads="1"/>
            </p:cNvSpPr>
            <p:nvPr/>
          </p:nvSpPr>
          <p:spPr bwMode="auto">
            <a:xfrm>
              <a:off x="2439988" y="3700463"/>
              <a:ext cx="1065212" cy="27463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F8F8F8"/>
              </a:extrusionClr>
            </a:sp3d>
          </p:spPr>
          <p:txBody>
            <a:bodyPr wrap="none" lIns="266236" tIns="133119" rIns="266236" bIns="133119" anchor="ctr">
              <a:flatTx/>
            </a:bodyPr>
            <a:lstStyle/>
            <a:p>
              <a:pPr algn="ctr" eaLnBrk="0" hangingPunct="0">
                <a:defRPr/>
              </a:pPr>
              <a:r>
                <a:rPr lang="en-US" sz="1600" b="1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Dim_2 = 7</a:t>
              </a:r>
            </a:p>
          </p:txBody>
        </p:sp>
        <p:sp>
          <p:nvSpPr>
            <p:cNvPr id="21" name="Text Box 67"/>
            <p:cNvSpPr txBox="1">
              <a:spLocks noChangeArrowheads="1"/>
            </p:cNvSpPr>
            <p:nvPr/>
          </p:nvSpPr>
          <p:spPr bwMode="auto">
            <a:xfrm>
              <a:off x="2327275" y="2590800"/>
              <a:ext cx="1254125" cy="309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13869" tIns="156935" rIns="313869" bIns="156935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algn="ctr"/>
              <a:r>
                <a:rPr lang="en-US" alt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 pitchFamily="34" charset="0"/>
                </a:rPr>
                <a:t>Dimensions</a:t>
              </a:r>
              <a:endParaRPr lang="en-US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22" name="Rectangle 66"/>
            <p:cNvSpPr>
              <a:spLocks noChangeArrowheads="1"/>
            </p:cNvSpPr>
            <p:nvPr/>
          </p:nvSpPr>
          <p:spPr bwMode="auto">
            <a:xfrm>
              <a:off x="2438400" y="3001963"/>
              <a:ext cx="1066800" cy="27463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F8F8F8"/>
              </a:extrusionClr>
            </a:sp3d>
          </p:spPr>
          <p:txBody>
            <a:bodyPr wrap="none" lIns="266236" tIns="133119" rIns="266236" bIns="133119" anchor="ctr">
              <a:flatTx/>
            </a:bodyPr>
            <a:lstStyle/>
            <a:p>
              <a:pPr algn="ctr" eaLnBrk="0" hangingPunct="0">
                <a:defRPr/>
              </a:pPr>
              <a:r>
                <a:rPr lang="en-US" sz="1600" b="1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Dim_0 = 4</a:t>
              </a:r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2438400" y="3352800"/>
              <a:ext cx="1066800" cy="2746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F8F8F8"/>
              </a:extrusionClr>
            </a:sp3d>
          </p:spPr>
          <p:txBody>
            <a:bodyPr wrap="none" lIns="266236" tIns="133119" rIns="266236" bIns="133119" anchor="ctr">
              <a:flatTx/>
            </a:bodyPr>
            <a:lstStyle/>
            <a:p>
              <a:pPr algn="ctr" eaLnBrk="0" hangingPunct="0">
                <a:defRPr/>
              </a:pPr>
              <a:r>
                <a:rPr lang="en-US" sz="1600" b="1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Dim_1 = 5</a:t>
              </a:r>
            </a:p>
          </p:txBody>
        </p:sp>
        <p:sp>
          <p:nvSpPr>
            <p:cNvPr id="15" name="Text Box 77"/>
            <p:cNvSpPr txBox="1">
              <a:spLocks noChangeArrowheads="1"/>
            </p:cNvSpPr>
            <p:nvPr/>
          </p:nvSpPr>
          <p:spPr bwMode="auto">
            <a:xfrm>
              <a:off x="1524000" y="2133600"/>
              <a:ext cx="1905000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313869" tIns="156935" rIns="313869" bIns="156935" anchor="ctr"/>
            <a:lstStyle/>
            <a:p>
              <a:pPr algn="ctr" eaLnBrk="0" hangingPunct="0">
                <a:defRPr/>
              </a:pPr>
              <a:r>
                <a:rPr lang="en-US" sz="2200" b="1" dirty="0">
                  <a:latin typeface="Calibri"/>
                  <a:ea typeface="Calibri"/>
                  <a:cs typeface="Calibri"/>
                </a:rPr>
                <a:t>HDF5</a:t>
              </a:r>
              <a:r>
                <a:rPr lang="en-US" sz="2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alibri"/>
                  <a:ea typeface="Calibri"/>
                  <a:cs typeface="Calibri"/>
                </a:rPr>
                <a:t> </a:t>
              </a:r>
              <a:r>
                <a:rPr lang="en-US" sz="2200" b="1" dirty="0">
                  <a:latin typeface="Calibri"/>
                  <a:ea typeface="Calibri"/>
                  <a:cs typeface="Calibri"/>
                </a:rPr>
                <a:t>Dataspace</a:t>
              </a:r>
            </a:p>
          </p:txBody>
        </p:sp>
      </p:grpSp>
      <p:pic>
        <p:nvPicPr>
          <p:cNvPr id="16" name="Picture 15" descr="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643063"/>
            <a:ext cx="3395662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5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Datatypes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896938"/>
            <a:ext cx="8458200" cy="5638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600" smtClean="0">
                <a:latin typeface="Calibri" pitchFamily="34" charset="0"/>
                <a:ea typeface="Calibri" pitchFamily="34" charset="0"/>
                <a:cs typeface="Calibri" pitchFamily="34" charset="0"/>
              </a:rPr>
              <a:t>Describe individual data elements in an HDF5 dataset</a:t>
            </a:r>
          </a:p>
          <a:p>
            <a:pPr>
              <a:spcAft>
                <a:spcPts val="600"/>
              </a:spcAft>
            </a:pPr>
            <a:r>
              <a:rPr lang="en-US" altLang="en-US" sz="2600" smtClean="0">
                <a:latin typeface="Calibri" pitchFamily="34" charset="0"/>
                <a:ea typeface="Calibri" pitchFamily="34" charset="0"/>
                <a:cs typeface="Calibri" pitchFamily="34" charset="0"/>
              </a:rPr>
              <a:t>Wide range of datatypes supported</a:t>
            </a:r>
          </a:p>
          <a:p>
            <a:pPr lvl="1"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Integer</a:t>
            </a:r>
          </a:p>
          <a:p>
            <a:pPr lvl="1"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Float</a:t>
            </a:r>
          </a:p>
          <a:p>
            <a:pPr lvl="1"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Unsigned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User-defined  (e.g., 13-bit integer)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Variable length types (e.g., strings)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Compound (similar to C structs)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Many more …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2DF392E3-2FB8-42FF-9B50-4102EDF518A9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26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0725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0726" name="Rectangle 2065"/>
          <p:cNvSpPr txBox="1">
            <a:spLocks noChangeArrowheads="1"/>
          </p:cNvSpPr>
          <p:nvPr/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t>HDF/HDF-EOS Workshop XIV</a:t>
            </a:r>
          </a:p>
        </p:txBody>
      </p:sp>
    </p:spTree>
    <p:extLst>
      <p:ext uri="{BB962C8B-B14F-4D97-AF65-F5344CB8AC3E}">
        <p14:creationId xmlns:p14="http://schemas.microsoft.com/office/powerpoint/2010/main" val="332275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tangle 711"/>
          <p:cNvSpPr/>
          <p:nvPr/>
        </p:nvSpPr>
        <p:spPr bwMode="auto">
          <a:xfrm>
            <a:off x="5105400" y="3429000"/>
            <a:ext cx="19050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174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Dataset</a:t>
            </a:r>
          </a:p>
        </p:txBody>
      </p:sp>
      <p:sp>
        <p:nvSpPr>
          <p:cNvPr id="31773" name="Rectangle 2064"/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  <p:sp>
        <p:nvSpPr>
          <p:cNvPr id="31749" name="Slide Number Placeholder 25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14C7A29-7107-4D7A-ABBD-759451B464F3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27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1748" name="Rectangle 28"/>
          <p:cNvSpPr>
            <a:spLocks noChangeArrowheads="1"/>
          </p:cNvSpPr>
          <p:nvPr/>
        </p:nvSpPr>
        <p:spPr bwMode="auto">
          <a:xfrm>
            <a:off x="914400" y="5334000"/>
            <a:ext cx="491331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altLang="en-US" sz="2800" b="1">
                <a:latin typeface="Calibri" pitchFamily="34" charset="0"/>
              </a:rPr>
              <a:t>Dataspace:     Rank = 2</a:t>
            </a:r>
            <a:br>
              <a:rPr lang="en-US" altLang="en-US" sz="2800" b="1">
                <a:latin typeface="Calibri" pitchFamily="34" charset="0"/>
              </a:rPr>
            </a:br>
            <a:r>
              <a:rPr lang="en-US" altLang="en-US" sz="2800" b="1">
                <a:latin typeface="Calibri" pitchFamily="34" charset="0"/>
              </a:rPr>
              <a:t>	               Dimensions = 5 x 3</a:t>
            </a:r>
            <a:endParaRPr lang="en-US" altLang="en-US" sz="2800">
              <a:latin typeface="Calibri" pitchFamily="34" charset="0"/>
            </a:endParaRPr>
          </a:p>
        </p:txBody>
      </p:sp>
      <p:sp>
        <p:nvSpPr>
          <p:cNvPr id="31750" name="Rectangle 28"/>
          <p:cNvSpPr>
            <a:spLocks noChangeArrowheads="1"/>
          </p:cNvSpPr>
          <p:nvPr/>
        </p:nvSpPr>
        <p:spPr bwMode="auto">
          <a:xfrm>
            <a:off x="914400" y="4572000"/>
            <a:ext cx="40528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altLang="en-US" sz="2800" b="1">
                <a:latin typeface="Calibri" pitchFamily="34" charset="0"/>
              </a:rPr>
              <a:t>Datatype:       32-bit Integer</a:t>
            </a:r>
            <a:br>
              <a:rPr lang="en-US" altLang="en-US" sz="2800" b="1">
                <a:latin typeface="Calibri" pitchFamily="34" charset="0"/>
              </a:rPr>
            </a:br>
            <a:r>
              <a:rPr lang="en-US" altLang="en-US" sz="2800" b="1">
                <a:latin typeface="Calibri" pitchFamily="34" charset="0"/>
              </a:rPr>
              <a:t>	          	  </a:t>
            </a:r>
            <a:endParaRPr lang="en-US" altLang="en-US" sz="2800">
              <a:latin typeface="Calibri" pitchFamily="34" charset="0"/>
            </a:endParaRPr>
          </a:p>
        </p:txBody>
      </p:sp>
      <p:sp>
        <p:nvSpPr>
          <p:cNvPr id="31751" name="Line 32"/>
          <p:cNvSpPr>
            <a:spLocks noChangeShapeType="1"/>
          </p:cNvSpPr>
          <p:nvPr/>
        </p:nvSpPr>
        <p:spPr bwMode="auto">
          <a:xfrm flipH="1">
            <a:off x="4419600" y="1295400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Line 31"/>
          <p:cNvSpPr>
            <a:spLocks noChangeShapeType="1"/>
          </p:cNvSpPr>
          <p:nvPr/>
        </p:nvSpPr>
        <p:spPr bwMode="auto">
          <a:xfrm>
            <a:off x="1295400" y="12954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Text Box 29"/>
          <p:cNvSpPr txBox="1">
            <a:spLocks noChangeArrowheads="1"/>
          </p:cNvSpPr>
          <p:nvPr/>
        </p:nvSpPr>
        <p:spPr bwMode="auto">
          <a:xfrm>
            <a:off x="3733800" y="1066800"/>
            <a:ext cx="301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>
                <a:latin typeface="Calibri" pitchFamily="34" charset="0"/>
              </a:rPr>
              <a:t>3</a:t>
            </a:r>
          </a:p>
        </p:txBody>
      </p:sp>
      <p:sp>
        <p:nvSpPr>
          <p:cNvPr id="31754" name="Line 34"/>
          <p:cNvSpPr>
            <a:spLocks noChangeShapeType="1"/>
          </p:cNvSpPr>
          <p:nvPr/>
        </p:nvSpPr>
        <p:spPr bwMode="auto">
          <a:xfrm flipH="1" flipV="1">
            <a:off x="914400" y="15240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Text Box 30"/>
          <p:cNvSpPr txBox="1">
            <a:spLocks noChangeArrowheads="1"/>
          </p:cNvSpPr>
          <p:nvPr/>
        </p:nvSpPr>
        <p:spPr bwMode="auto">
          <a:xfrm>
            <a:off x="762000" y="2362200"/>
            <a:ext cx="301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>
                <a:latin typeface="Calibri" pitchFamily="34" charset="0"/>
              </a:rPr>
              <a:t>5</a:t>
            </a:r>
          </a:p>
        </p:txBody>
      </p:sp>
      <p:sp>
        <p:nvSpPr>
          <p:cNvPr id="31756" name="Line 33"/>
          <p:cNvSpPr>
            <a:spLocks noChangeShapeType="1"/>
          </p:cNvSpPr>
          <p:nvPr/>
        </p:nvSpPr>
        <p:spPr bwMode="auto">
          <a:xfrm>
            <a:off x="914400" y="2895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Rectangle 98"/>
          <p:cNvSpPr>
            <a:spLocks noChangeArrowheads="1"/>
          </p:cNvSpPr>
          <p:nvPr/>
        </p:nvSpPr>
        <p:spPr bwMode="auto">
          <a:xfrm>
            <a:off x="1600200" y="16002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58" name="Rectangle 98"/>
          <p:cNvSpPr>
            <a:spLocks noChangeArrowheads="1"/>
          </p:cNvSpPr>
          <p:nvPr/>
        </p:nvSpPr>
        <p:spPr bwMode="auto">
          <a:xfrm>
            <a:off x="5257800" y="16002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59" name="Rectangle 98"/>
          <p:cNvSpPr>
            <a:spLocks noChangeArrowheads="1"/>
          </p:cNvSpPr>
          <p:nvPr/>
        </p:nvSpPr>
        <p:spPr bwMode="auto">
          <a:xfrm>
            <a:off x="3429000" y="16002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0" name="Rectangle 98"/>
          <p:cNvSpPr>
            <a:spLocks noChangeArrowheads="1"/>
          </p:cNvSpPr>
          <p:nvPr/>
        </p:nvSpPr>
        <p:spPr bwMode="auto">
          <a:xfrm>
            <a:off x="3429000" y="20574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1" name="Rectangle 98"/>
          <p:cNvSpPr>
            <a:spLocks noChangeArrowheads="1"/>
          </p:cNvSpPr>
          <p:nvPr/>
        </p:nvSpPr>
        <p:spPr bwMode="auto">
          <a:xfrm>
            <a:off x="3429000" y="29718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2" name="Rectangle 98"/>
          <p:cNvSpPr>
            <a:spLocks noChangeArrowheads="1"/>
          </p:cNvSpPr>
          <p:nvPr/>
        </p:nvSpPr>
        <p:spPr bwMode="auto">
          <a:xfrm>
            <a:off x="3429000" y="25146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3" name="Rectangle 98"/>
          <p:cNvSpPr>
            <a:spLocks noChangeArrowheads="1"/>
          </p:cNvSpPr>
          <p:nvPr/>
        </p:nvSpPr>
        <p:spPr bwMode="auto">
          <a:xfrm>
            <a:off x="3429000" y="35052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4" name="Rectangle 98"/>
          <p:cNvSpPr>
            <a:spLocks noChangeArrowheads="1"/>
          </p:cNvSpPr>
          <p:nvPr/>
        </p:nvSpPr>
        <p:spPr bwMode="auto">
          <a:xfrm>
            <a:off x="1600200" y="20574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5" name="Rectangle 98"/>
          <p:cNvSpPr>
            <a:spLocks noChangeArrowheads="1"/>
          </p:cNvSpPr>
          <p:nvPr/>
        </p:nvSpPr>
        <p:spPr bwMode="auto">
          <a:xfrm>
            <a:off x="1600200" y="29718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6" name="Rectangle 98"/>
          <p:cNvSpPr>
            <a:spLocks noChangeArrowheads="1"/>
          </p:cNvSpPr>
          <p:nvPr/>
        </p:nvSpPr>
        <p:spPr bwMode="auto">
          <a:xfrm>
            <a:off x="1600200" y="25146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7" name="Rectangle 98"/>
          <p:cNvSpPr>
            <a:spLocks noChangeArrowheads="1"/>
          </p:cNvSpPr>
          <p:nvPr/>
        </p:nvSpPr>
        <p:spPr bwMode="auto">
          <a:xfrm>
            <a:off x="1600200" y="35052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8" name="Rectangle 98"/>
          <p:cNvSpPr>
            <a:spLocks noChangeArrowheads="1"/>
          </p:cNvSpPr>
          <p:nvPr/>
        </p:nvSpPr>
        <p:spPr bwMode="auto">
          <a:xfrm>
            <a:off x="5257800" y="20574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69" name="Rectangle 98"/>
          <p:cNvSpPr>
            <a:spLocks noChangeArrowheads="1"/>
          </p:cNvSpPr>
          <p:nvPr/>
        </p:nvSpPr>
        <p:spPr bwMode="auto">
          <a:xfrm>
            <a:off x="5257800" y="29718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70" name="Rectangle 98"/>
          <p:cNvSpPr>
            <a:spLocks noChangeArrowheads="1"/>
          </p:cNvSpPr>
          <p:nvPr/>
        </p:nvSpPr>
        <p:spPr bwMode="auto">
          <a:xfrm>
            <a:off x="5257800" y="2514600"/>
            <a:ext cx="1431925" cy="37465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31771" name="Rectangle 98"/>
          <p:cNvSpPr>
            <a:spLocks noChangeArrowheads="1"/>
          </p:cNvSpPr>
          <p:nvPr/>
        </p:nvSpPr>
        <p:spPr bwMode="auto">
          <a:xfrm>
            <a:off x="5257800" y="3505200"/>
            <a:ext cx="1447800" cy="3810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400">
                <a:latin typeface="Calibri" pitchFamily="34" charset="0"/>
              </a:rPr>
              <a:t>             12</a:t>
            </a:r>
          </a:p>
        </p:txBody>
      </p:sp>
      <p:cxnSp>
        <p:nvCxnSpPr>
          <p:cNvPr id="31772" name="Straight Arrow Connector 713"/>
          <p:cNvCxnSpPr>
            <a:cxnSpLocks noChangeShapeType="1"/>
          </p:cNvCxnSpPr>
          <p:nvPr/>
        </p:nvCxnSpPr>
        <p:spPr bwMode="auto">
          <a:xfrm flipV="1">
            <a:off x="4953000" y="3886200"/>
            <a:ext cx="762000" cy="685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99601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/>
          <p:cNvSpPr/>
          <p:nvPr/>
        </p:nvSpPr>
        <p:spPr bwMode="auto">
          <a:xfrm>
            <a:off x="5943600" y="3448050"/>
            <a:ext cx="1905000" cy="609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3795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Dataset with Compound Datatype</a:t>
            </a:r>
          </a:p>
        </p:txBody>
      </p:sp>
      <p:sp>
        <p:nvSpPr>
          <p:cNvPr id="33800" name="Rectangle 2064"/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  <p:sp>
        <p:nvSpPr>
          <p:cNvPr id="33799" name="Slide Number Placeholder 25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90858A54-04FE-4222-9457-B958FF46DAF9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28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grpSp>
        <p:nvGrpSpPr>
          <p:cNvPr id="33796" name="Group 264"/>
          <p:cNvGrpSpPr>
            <a:grpSpLocks/>
          </p:cNvGrpSpPr>
          <p:nvPr/>
        </p:nvGrpSpPr>
        <p:grpSpPr bwMode="auto">
          <a:xfrm>
            <a:off x="914400" y="4398963"/>
            <a:ext cx="5765800" cy="935037"/>
            <a:chOff x="1143000" y="5029200"/>
            <a:chExt cx="5765249" cy="935038"/>
          </a:xfrm>
        </p:grpSpPr>
        <p:sp>
          <p:nvSpPr>
            <p:cNvPr id="23559" name="Rectangle 3"/>
            <p:cNvSpPr>
              <a:spLocks noChangeArrowheads="1"/>
            </p:cNvSpPr>
            <p:nvPr/>
          </p:nvSpPr>
          <p:spPr bwMode="auto">
            <a:xfrm>
              <a:off x="2671617" y="5029200"/>
              <a:ext cx="622241" cy="2460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altLang="en-US" sz="1600" b="1">
                  <a:latin typeface="Calibri" pitchFamily="34" charset="0"/>
                </a:rPr>
                <a:t>int16</a:t>
              </a:r>
              <a:endParaRPr lang="en-US" altLang="en-US" sz="1600">
                <a:latin typeface="Calibri" pitchFamily="34" charset="0"/>
              </a:endParaRPr>
            </a:p>
          </p:txBody>
        </p:sp>
        <p:sp>
          <p:nvSpPr>
            <p:cNvPr id="33869" name="Rectangle 4"/>
            <p:cNvSpPr>
              <a:spLocks noChangeArrowheads="1"/>
            </p:cNvSpPr>
            <p:nvPr/>
          </p:nvSpPr>
          <p:spPr bwMode="auto">
            <a:xfrm>
              <a:off x="3354388" y="5029200"/>
              <a:ext cx="554859" cy="24622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altLang="en-US" sz="1600" b="1">
                  <a:latin typeface="Calibri" pitchFamily="34" charset="0"/>
                </a:rPr>
                <a:t>char</a:t>
              </a:r>
              <a:endParaRPr lang="en-US" altLang="en-US" sz="1600">
                <a:latin typeface="Calibri" pitchFamily="34" charset="0"/>
              </a:endParaRPr>
            </a:p>
          </p:txBody>
        </p:sp>
        <p:sp>
          <p:nvSpPr>
            <p:cNvPr id="23561" name="Rectangle 5"/>
            <p:cNvSpPr>
              <a:spLocks noChangeArrowheads="1"/>
            </p:cNvSpPr>
            <p:nvPr/>
          </p:nvSpPr>
          <p:spPr bwMode="auto">
            <a:xfrm>
              <a:off x="4060546" y="5029200"/>
              <a:ext cx="622241" cy="2460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altLang="en-US" sz="1600" b="1">
                  <a:latin typeface="Calibri" pitchFamily="34" charset="0"/>
                </a:rPr>
                <a:t>int32</a:t>
              </a:r>
              <a:endParaRPr lang="en-US" altLang="en-US" sz="1600">
                <a:latin typeface="Calibri" pitchFamily="34" charset="0"/>
              </a:endParaRPr>
            </a:p>
          </p:txBody>
        </p:sp>
        <p:sp>
          <p:nvSpPr>
            <p:cNvPr id="340998" name="Rectangle 6"/>
            <p:cNvSpPr>
              <a:spLocks noChangeArrowheads="1"/>
            </p:cNvSpPr>
            <p:nvPr/>
          </p:nvSpPr>
          <p:spPr bwMode="auto">
            <a:xfrm>
              <a:off x="4863744" y="5029200"/>
              <a:ext cx="2044505" cy="24606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altLang="en-US" sz="16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pitchFamily="34" charset="0"/>
                </a:rPr>
                <a:t>2x3x2 array of float32</a:t>
              </a:r>
              <a:endParaRPr lang="en-US" alt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33872" name="Rectangle 7"/>
            <p:cNvSpPr>
              <a:spLocks noChangeArrowheads="1"/>
            </p:cNvSpPr>
            <p:nvPr/>
          </p:nvSpPr>
          <p:spPr bwMode="auto">
            <a:xfrm>
              <a:off x="1143000" y="5262563"/>
              <a:ext cx="13716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r>
                <a:rPr lang="en-US" altLang="en-US" sz="1800" b="1">
                  <a:latin typeface="Calibri" pitchFamily="34" charset="0"/>
                </a:rPr>
                <a:t>Compound</a:t>
              </a:r>
            </a:p>
            <a:p>
              <a:r>
                <a:rPr lang="en-US" altLang="en-US" sz="1800" b="1">
                  <a:latin typeface="Calibri" pitchFamily="34" charset="0"/>
                </a:rPr>
                <a:t>Datatype:</a:t>
              </a:r>
              <a:endParaRPr lang="en-US" altLang="en-US" sz="3200">
                <a:latin typeface="Calibri" pitchFamily="34" charset="0"/>
              </a:endParaRPr>
            </a:p>
          </p:txBody>
        </p:sp>
        <p:sp>
          <p:nvSpPr>
            <p:cNvPr id="33873" name="Line 8"/>
            <p:cNvSpPr>
              <a:spLocks noChangeShapeType="1"/>
            </p:cNvSpPr>
            <p:nvPr/>
          </p:nvSpPr>
          <p:spPr bwMode="auto">
            <a:xfrm>
              <a:off x="2940050" y="5262563"/>
              <a:ext cx="152400" cy="234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4" name="Line 9"/>
            <p:cNvSpPr>
              <a:spLocks noChangeShapeType="1"/>
            </p:cNvSpPr>
            <p:nvPr/>
          </p:nvSpPr>
          <p:spPr bwMode="auto">
            <a:xfrm flipH="1">
              <a:off x="3471863" y="5262563"/>
              <a:ext cx="76200" cy="234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5" name="Line 10"/>
            <p:cNvSpPr>
              <a:spLocks noChangeShapeType="1"/>
            </p:cNvSpPr>
            <p:nvPr/>
          </p:nvSpPr>
          <p:spPr bwMode="auto">
            <a:xfrm flipH="1">
              <a:off x="4713288" y="5340350"/>
              <a:ext cx="227012" cy="234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76" name="Line 11"/>
            <p:cNvSpPr>
              <a:spLocks noChangeShapeType="1"/>
            </p:cNvSpPr>
            <p:nvPr/>
          </p:nvSpPr>
          <p:spPr bwMode="auto">
            <a:xfrm flipH="1">
              <a:off x="3851275" y="5262563"/>
              <a:ext cx="228600" cy="234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02" name="Rectangle 13"/>
            <p:cNvSpPr>
              <a:spLocks noChangeArrowheads="1"/>
            </p:cNvSpPr>
            <p:nvPr/>
          </p:nvSpPr>
          <p:spPr bwMode="auto">
            <a:xfrm>
              <a:off x="3512912" y="5580063"/>
              <a:ext cx="546048" cy="3651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78" name="Rectangle 14"/>
            <p:cNvSpPr>
              <a:spLocks noChangeArrowheads="1"/>
            </p:cNvSpPr>
            <p:nvPr/>
          </p:nvSpPr>
          <p:spPr bwMode="auto">
            <a:xfrm>
              <a:off x="3331106" y="5580846"/>
              <a:ext cx="182036" cy="36389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804" name="Rectangle 15"/>
            <p:cNvSpPr>
              <a:spLocks noChangeArrowheads="1"/>
            </p:cNvSpPr>
            <p:nvPr/>
          </p:nvSpPr>
          <p:spPr bwMode="auto">
            <a:xfrm>
              <a:off x="2965276" y="5580063"/>
              <a:ext cx="365090" cy="3651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4029176" y="5476875"/>
              <a:ext cx="584099" cy="487363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4" name="Group 17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812" name="Rectangle 18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4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5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5" name="Group 22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808" name="Rectangle 23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09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0" name="Line 25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11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</p:grpSp>
      <p:sp>
        <p:nvSpPr>
          <p:cNvPr id="33797" name="Rectangle 28"/>
          <p:cNvSpPr>
            <a:spLocks noChangeArrowheads="1"/>
          </p:cNvSpPr>
          <p:nvPr/>
        </p:nvSpPr>
        <p:spPr bwMode="auto">
          <a:xfrm>
            <a:off x="914400" y="5791200"/>
            <a:ext cx="44323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altLang="en-US" b="1">
                <a:latin typeface="Calibri" pitchFamily="34" charset="0"/>
              </a:rPr>
              <a:t>Dataspace:     Rank = 2</a:t>
            </a:r>
            <a:br>
              <a:rPr lang="en-US" altLang="en-US" b="1">
                <a:latin typeface="Calibri" pitchFamily="34" charset="0"/>
              </a:rPr>
            </a:br>
            <a:r>
              <a:rPr lang="en-US" altLang="en-US" b="1">
                <a:latin typeface="Calibri" pitchFamily="34" charset="0"/>
              </a:rPr>
              <a:t>	          	   Dimensions = 5 x 3</a:t>
            </a:r>
            <a:endParaRPr lang="en-US" altLang="en-US" sz="3200">
              <a:latin typeface="Calibri" pitchFamily="34" charset="0"/>
            </a:endParaRPr>
          </a:p>
        </p:txBody>
      </p:sp>
      <p:grpSp>
        <p:nvGrpSpPr>
          <p:cNvPr id="33798" name="Group 263"/>
          <p:cNvGrpSpPr>
            <a:grpSpLocks/>
          </p:cNvGrpSpPr>
          <p:nvPr/>
        </p:nvGrpSpPr>
        <p:grpSpPr bwMode="auto">
          <a:xfrm>
            <a:off x="762000" y="1066800"/>
            <a:ext cx="6934200" cy="2895600"/>
            <a:chOff x="762000" y="1447800"/>
            <a:chExt cx="6934200" cy="2895600"/>
          </a:xfrm>
        </p:grpSpPr>
        <p:sp>
          <p:nvSpPr>
            <p:cNvPr id="33802" name="Text Box 29"/>
            <p:cNvSpPr txBox="1">
              <a:spLocks noChangeArrowheads="1"/>
            </p:cNvSpPr>
            <p:nvPr/>
          </p:nvSpPr>
          <p:spPr bwMode="auto">
            <a:xfrm>
              <a:off x="4343400" y="1447800"/>
              <a:ext cx="301625" cy="830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3" tIns="45717" rIns="91433" bIns="45717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>
                  <a:latin typeface="Calibri" pitchFamily="34" charset="0"/>
                </a:rPr>
                <a:t>3</a:t>
              </a:r>
            </a:p>
          </p:txBody>
        </p:sp>
        <p:sp>
          <p:nvSpPr>
            <p:cNvPr id="33803" name="Text Box 30"/>
            <p:cNvSpPr txBox="1">
              <a:spLocks noChangeArrowheads="1"/>
            </p:cNvSpPr>
            <p:nvPr/>
          </p:nvSpPr>
          <p:spPr bwMode="auto">
            <a:xfrm>
              <a:off x="762000" y="2743200"/>
              <a:ext cx="301625" cy="830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3" tIns="45717" rIns="91433" bIns="45717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>
                  <a:latin typeface="Calibri" pitchFamily="34" charset="0"/>
                </a:rPr>
                <a:t>5</a:t>
              </a:r>
            </a:p>
          </p:txBody>
        </p:sp>
        <p:sp>
          <p:nvSpPr>
            <p:cNvPr id="33804" name="Line 31"/>
            <p:cNvSpPr>
              <a:spLocks noChangeShapeType="1"/>
            </p:cNvSpPr>
            <p:nvPr/>
          </p:nvSpPr>
          <p:spPr bwMode="auto">
            <a:xfrm>
              <a:off x="1516063" y="1676400"/>
              <a:ext cx="28638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5" name="Line 32"/>
            <p:cNvSpPr>
              <a:spLocks noChangeShapeType="1"/>
            </p:cNvSpPr>
            <p:nvPr/>
          </p:nvSpPr>
          <p:spPr bwMode="auto">
            <a:xfrm flipH="1">
              <a:off x="4681538" y="1676400"/>
              <a:ext cx="294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6" name="Line 33"/>
            <p:cNvSpPr>
              <a:spLocks noChangeShapeType="1"/>
            </p:cNvSpPr>
            <p:nvPr/>
          </p:nvSpPr>
          <p:spPr bwMode="auto">
            <a:xfrm>
              <a:off x="912813" y="3124200"/>
              <a:ext cx="0" cy="990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7" name="Line 34"/>
            <p:cNvSpPr>
              <a:spLocks noChangeShapeType="1"/>
            </p:cNvSpPr>
            <p:nvPr/>
          </p:nvSpPr>
          <p:spPr bwMode="auto">
            <a:xfrm flipH="1" flipV="1">
              <a:off x="912813" y="2057400"/>
              <a:ext cx="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8" name="Rectangle 36"/>
            <p:cNvSpPr>
              <a:spLocks noChangeArrowheads="1"/>
            </p:cNvSpPr>
            <p:nvPr/>
          </p:nvSpPr>
          <p:spPr bwMode="auto">
            <a:xfrm>
              <a:off x="2082800" y="1854200"/>
              <a:ext cx="541338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09" name="Rectangle 37"/>
            <p:cNvSpPr>
              <a:spLocks noChangeArrowheads="1"/>
            </p:cNvSpPr>
            <p:nvPr/>
          </p:nvSpPr>
          <p:spPr bwMode="auto">
            <a:xfrm>
              <a:off x="1902360" y="185420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790" name="Rectangle 38"/>
            <p:cNvSpPr>
              <a:spLocks noChangeArrowheads="1"/>
            </p:cNvSpPr>
            <p:nvPr/>
          </p:nvSpPr>
          <p:spPr bwMode="auto">
            <a:xfrm>
              <a:off x="1539875" y="185420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7" name="Group 39"/>
            <p:cNvGrpSpPr>
              <a:grpSpLocks/>
            </p:cNvGrpSpPr>
            <p:nvPr/>
          </p:nvGrpSpPr>
          <p:grpSpPr bwMode="auto">
            <a:xfrm>
              <a:off x="2590800" y="175260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8" name="Group 4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98" name="Rectangle 4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99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00" name="Line 4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801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9" name="Group 4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94" name="Rectangle 4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95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96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97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74" name="Rectangle 51"/>
            <p:cNvSpPr>
              <a:spLocks noChangeArrowheads="1"/>
            </p:cNvSpPr>
            <p:nvPr/>
          </p:nvSpPr>
          <p:spPr bwMode="auto">
            <a:xfrm>
              <a:off x="2082800" y="2387600"/>
              <a:ext cx="541338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13" name="Rectangle 52"/>
            <p:cNvSpPr>
              <a:spLocks noChangeArrowheads="1"/>
            </p:cNvSpPr>
            <p:nvPr/>
          </p:nvSpPr>
          <p:spPr bwMode="auto">
            <a:xfrm>
              <a:off x="1902360" y="238760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776" name="Rectangle 53"/>
            <p:cNvSpPr>
              <a:spLocks noChangeArrowheads="1"/>
            </p:cNvSpPr>
            <p:nvPr/>
          </p:nvSpPr>
          <p:spPr bwMode="auto">
            <a:xfrm>
              <a:off x="1539875" y="238760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" name="Group 54"/>
            <p:cNvGrpSpPr>
              <a:grpSpLocks/>
            </p:cNvGrpSpPr>
            <p:nvPr/>
          </p:nvGrpSpPr>
          <p:grpSpPr bwMode="auto">
            <a:xfrm>
              <a:off x="2590800" y="228600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11" name="Group 5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84" name="Rectangle 5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5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6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7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12" name="Group 6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80" name="Rectangle 6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1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2" name="Line 6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83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60" name="Rectangle 66"/>
            <p:cNvSpPr>
              <a:spLocks noChangeArrowheads="1"/>
            </p:cNvSpPr>
            <p:nvPr/>
          </p:nvSpPr>
          <p:spPr bwMode="auto">
            <a:xfrm>
              <a:off x="2058988" y="2901950"/>
              <a:ext cx="541337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17" name="Rectangle 67"/>
            <p:cNvSpPr>
              <a:spLocks noChangeArrowheads="1"/>
            </p:cNvSpPr>
            <p:nvPr/>
          </p:nvSpPr>
          <p:spPr bwMode="auto">
            <a:xfrm>
              <a:off x="1878548" y="290195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762" name="Rectangle 68"/>
            <p:cNvSpPr>
              <a:spLocks noChangeArrowheads="1"/>
            </p:cNvSpPr>
            <p:nvPr/>
          </p:nvSpPr>
          <p:spPr bwMode="auto">
            <a:xfrm>
              <a:off x="1516063" y="290195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3" name="Group 69"/>
            <p:cNvGrpSpPr>
              <a:grpSpLocks/>
            </p:cNvGrpSpPr>
            <p:nvPr/>
          </p:nvGrpSpPr>
          <p:grpSpPr bwMode="auto">
            <a:xfrm>
              <a:off x="2566987" y="280035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14" name="Group 7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70" name="Rectangle 7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71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72" name="Line 7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73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15" name="Group 7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66" name="Rectangle 7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67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68" name="Line 7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69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46" name="Rectangle 81"/>
            <p:cNvSpPr>
              <a:spLocks noChangeArrowheads="1"/>
            </p:cNvSpPr>
            <p:nvPr/>
          </p:nvSpPr>
          <p:spPr bwMode="auto">
            <a:xfrm>
              <a:off x="2082800" y="3435350"/>
              <a:ext cx="541338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21" name="Rectangle 82"/>
            <p:cNvSpPr>
              <a:spLocks noChangeArrowheads="1"/>
            </p:cNvSpPr>
            <p:nvPr/>
          </p:nvSpPr>
          <p:spPr bwMode="auto">
            <a:xfrm>
              <a:off x="1902360" y="343535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748" name="Rectangle 83"/>
            <p:cNvSpPr>
              <a:spLocks noChangeArrowheads="1"/>
            </p:cNvSpPr>
            <p:nvPr/>
          </p:nvSpPr>
          <p:spPr bwMode="auto">
            <a:xfrm>
              <a:off x="1539875" y="343535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6" name="Group 84"/>
            <p:cNvGrpSpPr>
              <a:grpSpLocks/>
            </p:cNvGrpSpPr>
            <p:nvPr/>
          </p:nvGrpSpPr>
          <p:grpSpPr bwMode="auto">
            <a:xfrm>
              <a:off x="2590800" y="333375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17" name="Group 8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56" name="Rectangle 8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7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8" name="Line 8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9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18" name="Group 9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52" name="Rectangle 9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3" name="Line 9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4" name="Line 9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55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32" name="Rectangle 96"/>
            <p:cNvSpPr>
              <a:spLocks noChangeArrowheads="1"/>
            </p:cNvSpPr>
            <p:nvPr/>
          </p:nvSpPr>
          <p:spPr bwMode="auto">
            <a:xfrm>
              <a:off x="2082800" y="3968750"/>
              <a:ext cx="541338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25" name="Rectangle 97"/>
            <p:cNvSpPr>
              <a:spLocks noChangeArrowheads="1"/>
            </p:cNvSpPr>
            <p:nvPr/>
          </p:nvSpPr>
          <p:spPr bwMode="auto">
            <a:xfrm>
              <a:off x="1902360" y="3968750"/>
              <a:ext cx="180458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734" name="Rectangle 98"/>
            <p:cNvSpPr>
              <a:spLocks noChangeArrowheads="1"/>
            </p:cNvSpPr>
            <p:nvPr/>
          </p:nvSpPr>
          <p:spPr bwMode="auto">
            <a:xfrm>
              <a:off x="1539875" y="3968750"/>
              <a:ext cx="361950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9" name="Group 99"/>
            <p:cNvGrpSpPr>
              <a:grpSpLocks/>
            </p:cNvGrpSpPr>
            <p:nvPr/>
          </p:nvGrpSpPr>
          <p:grpSpPr bwMode="auto">
            <a:xfrm>
              <a:off x="2590800" y="3867150"/>
              <a:ext cx="579035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0" name="Group 10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42" name="Rectangle 10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3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4" name="Line 10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5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1" name="Group 10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38" name="Rectangle 10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39" name="Line 10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0" name="Line 10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41" name="Line 10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18" name="Rectangle 111"/>
            <p:cNvSpPr>
              <a:spLocks noChangeArrowheads="1"/>
            </p:cNvSpPr>
            <p:nvPr/>
          </p:nvSpPr>
          <p:spPr bwMode="auto">
            <a:xfrm>
              <a:off x="4343400" y="185420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29" name="Rectangle 112"/>
            <p:cNvSpPr>
              <a:spLocks noChangeArrowheads="1"/>
            </p:cNvSpPr>
            <p:nvPr/>
          </p:nvSpPr>
          <p:spPr bwMode="auto">
            <a:xfrm>
              <a:off x="4163313" y="185420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720" name="Rectangle 113"/>
            <p:cNvSpPr>
              <a:spLocks noChangeArrowheads="1"/>
            </p:cNvSpPr>
            <p:nvPr/>
          </p:nvSpPr>
          <p:spPr bwMode="auto">
            <a:xfrm>
              <a:off x="3800475" y="185420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2" name="Group 114"/>
            <p:cNvGrpSpPr>
              <a:grpSpLocks/>
            </p:cNvGrpSpPr>
            <p:nvPr/>
          </p:nvGrpSpPr>
          <p:grpSpPr bwMode="auto">
            <a:xfrm>
              <a:off x="4856002" y="175260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" name="Group 11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28" name="Rectangle 11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29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30" name="Line 11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31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4" name="Group 12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24" name="Rectangle 12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25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26" name="Line 12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27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704" name="Rectangle 126"/>
            <p:cNvSpPr>
              <a:spLocks noChangeArrowheads="1"/>
            </p:cNvSpPr>
            <p:nvPr/>
          </p:nvSpPr>
          <p:spPr bwMode="auto">
            <a:xfrm>
              <a:off x="4343400" y="238760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33" name="Rectangle 127"/>
            <p:cNvSpPr>
              <a:spLocks noChangeArrowheads="1"/>
            </p:cNvSpPr>
            <p:nvPr/>
          </p:nvSpPr>
          <p:spPr bwMode="auto">
            <a:xfrm>
              <a:off x="4163313" y="238760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706" name="Rectangle 128"/>
            <p:cNvSpPr>
              <a:spLocks noChangeArrowheads="1"/>
            </p:cNvSpPr>
            <p:nvPr/>
          </p:nvSpPr>
          <p:spPr bwMode="auto">
            <a:xfrm>
              <a:off x="3800475" y="238760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5" name="Group 129"/>
            <p:cNvGrpSpPr>
              <a:grpSpLocks/>
            </p:cNvGrpSpPr>
            <p:nvPr/>
          </p:nvGrpSpPr>
          <p:grpSpPr bwMode="auto">
            <a:xfrm>
              <a:off x="4852424" y="228600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6" name="Group 13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14" name="Rectangle 13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5" name="Line 13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6" name="Line 13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7" name="Line 13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7" name="Group 13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10" name="Rectangle 13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1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2" name="Line 13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13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90" name="Rectangle 141"/>
            <p:cNvSpPr>
              <a:spLocks noChangeArrowheads="1"/>
            </p:cNvSpPr>
            <p:nvPr/>
          </p:nvSpPr>
          <p:spPr bwMode="auto">
            <a:xfrm>
              <a:off x="4319588" y="29019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37" name="Rectangle 142"/>
            <p:cNvSpPr>
              <a:spLocks noChangeArrowheads="1"/>
            </p:cNvSpPr>
            <p:nvPr/>
          </p:nvSpPr>
          <p:spPr bwMode="auto">
            <a:xfrm>
              <a:off x="4139501" y="29019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692" name="Rectangle 143"/>
            <p:cNvSpPr>
              <a:spLocks noChangeArrowheads="1"/>
            </p:cNvSpPr>
            <p:nvPr/>
          </p:nvSpPr>
          <p:spPr bwMode="auto">
            <a:xfrm>
              <a:off x="3776663" y="2901950"/>
              <a:ext cx="363537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8" name="Group 144"/>
            <p:cNvGrpSpPr>
              <a:grpSpLocks/>
            </p:cNvGrpSpPr>
            <p:nvPr/>
          </p:nvGrpSpPr>
          <p:grpSpPr bwMode="auto">
            <a:xfrm>
              <a:off x="4828612" y="28003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9" name="Group 14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700" name="Rectangle 14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01" name="Line 14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02" name="Line 14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703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30" name="Group 15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96" name="Rectangle 15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97" name="Line 15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98" name="Line 15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99" name="Line 15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76" name="Rectangle 156"/>
            <p:cNvSpPr>
              <a:spLocks noChangeArrowheads="1"/>
            </p:cNvSpPr>
            <p:nvPr/>
          </p:nvSpPr>
          <p:spPr bwMode="auto">
            <a:xfrm>
              <a:off x="4343400" y="34353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41" name="Rectangle 157"/>
            <p:cNvSpPr>
              <a:spLocks noChangeArrowheads="1"/>
            </p:cNvSpPr>
            <p:nvPr/>
          </p:nvSpPr>
          <p:spPr bwMode="auto">
            <a:xfrm>
              <a:off x="4163313" y="34353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678" name="Rectangle 158"/>
            <p:cNvSpPr>
              <a:spLocks noChangeArrowheads="1"/>
            </p:cNvSpPr>
            <p:nvPr/>
          </p:nvSpPr>
          <p:spPr bwMode="auto">
            <a:xfrm>
              <a:off x="3800475" y="343535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31" name="Group 159"/>
            <p:cNvGrpSpPr>
              <a:grpSpLocks/>
            </p:cNvGrpSpPr>
            <p:nvPr/>
          </p:nvGrpSpPr>
          <p:grpSpPr bwMode="auto">
            <a:xfrm>
              <a:off x="4852424" y="33337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52" name="Group 16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86" name="Rectangle 16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7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8" name="Line 16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9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53" name="Group 16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82" name="Rectangle 16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3" name="Line 16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4" name="Line 16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85" name="Line 16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62" name="Rectangle 171"/>
            <p:cNvSpPr>
              <a:spLocks noChangeArrowheads="1"/>
            </p:cNvSpPr>
            <p:nvPr/>
          </p:nvSpPr>
          <p:spPr bwMode="auto">
            <a:xfrm>
              <a:off x="4343400" y="39687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45" name="Rectangle 172"/>
            <p:cNvSpPr>
              <a:spLocks noChangeArrowheads="1"/>
            </p:cNvSpPr>
            <p:nvPr/>
          </p:nvSpPr>
          <p:spPr bwMode="auto">
            <a:xfrm>
              <a:off x="4163313" y="39687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664" name="Rectangle 173"/>
            <p:cNvSpPr>
              <a:spLocks noChangeArrowheads="1"/>
            </p:cNvSpPr>
            <p:nvPr/>
          </p:nvSpPr>
          <p:spPr bwMode="auto">
            <a:xfrm>
              <a:off x="3800475" y="396875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54" name="Group 174"/>
            <p:cNvGrpSpPr>
              <a:grpSpLocks/>
            </p:cNvGrpSpPr>
            <p:nvPr/>
          </p:nvGrpSpPr>
          <p:grpSpPr bwMode="auto">
            <a:xfrm>
              <a:off x="4852424" y="38671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55" name="Group 17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72" name="Rectangle 17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3" name="Line 17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4" name="Line 17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5" name="Line 17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56" name="Group 18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68" name="Rectangle 18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69" name="Line 18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0" name="Line 18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71" name="Line 18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48" name="Rectangle 186"/>
            <p:cNvSpPr>
              <a:spLocks noChangeArrowheads="1"/>
            </p:cNvSpPr>
            <p:nvPr/>
          </p:nvSpPr>
          <p:spPr bwMode="auto">
            <a:xfrm>
              <a:off x="6604000" y="185420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49" name="Rectangle 187"/>
            <p:cNvSpPr>
              <a:spLocks noChangeArrowheads="1"/>
            </p:cNvSpPr>
            <p:nvPr/>
          </p:nvSpPr>
          <p:spPr bwMode="auto">
            <a:xfrm>
              <a:off x="6423913" y="185420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650" name="Rectangle 188"/>
            <p:cNvSpPr>
              <a:spLocks noChangeArrowheads="1"/>
            </p:cNvSpPr>
            <p:nvPr/>
          </p:nvSpPr>
          <p:spPr bwMode="auto">
            <a:xfrm>
              <a:off x="6061075" y="185420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57" name="Group 189"/>
            <p:cNvGrpSpPr>
              <a:grpSpLocks/>
            </p:cNvGrpSpPr>
            <p:nvPr/>
          </p:nvGrpSpPr>
          <p:grpSpPr bwMode="auto">
            <a:xfrm>
              <a:off x="7116602" y="175260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58" name="Group 19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58" name="Rectangle 19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59" name="Line 19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60" name="Line 19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61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60" name="Group 19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54" name="Rectangle 19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55" name="Line 19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56" name="Line 19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57" name="Line 19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34" name="Rectangle 201"/>
            <p:cNvSpPr>
              <a:spLocks noChangeArrowheads="1"/>
            </p:cNvSpPr>
            <p:nvPr/>
          </p:nvSpPr>
          <p:spPr bwMode="auto">
            <a:xfrm>
              <a:off x="6604000" y="236220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53" name="Rectangle 202"/>
            <p:cNvSpPr>
              <a:spLocks noChangeArrowheads="1"/>
            </p:cNvSpPr>
            <p:nvPr/>
          </p:nvSpPr>
          <p:spPr bwMode="auto">
            <a:xfrm>
              <a:off x="6423913" y="236220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636" name="Rectangle 203"/>
            <p:cNvSpPr>
              <a:spLocks noChangeArrowheads="1"/>
            </p:cNvSpPr>
            <p:nvPr/>
          </p:nvSpPr>
          <p:spPr bwMode="auto">
            <a:xfrm>
              <a:off x="6061075" y="236220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62" name="Group 204"/>
            <p:cNvGrpSpPr>
              <a:grpSpLocks/>
            </p:cNvGrpSpPr>
            <p:nvPr/>
          </p:nvGrpSpPr>
          <p:grpSpPr bwMode="auto">
            <a:xfrm>
              <a:off x="7116602" y="228600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63" name="Group 20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44" name="Rectangle 20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5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6" name="Line 20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64" name="Group 21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40" name="Rectangle 21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1" name="Line 21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2" name="Line 21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43" name="Line 21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20" name="Rectangle 216"/>
            <p:cNvSpPr>
              <a:spLocks noChangeArrowheads="1"/>
            </p:cNvSpPr>
            <p:nvPr/>
          </p:nvSpPr>
          <p:spPr bwMode="auto">
            <a:xfrm>
              <a:off x="6580188" y="29019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57" name="Rectangle 217"/>
            <p:cNvSpPr>
              <a:spLocks noChangeArrowheads="1"/>
            </p:cNvSpPr>
            <p:nvPr/>
          </p:nvSpPr>
          <p:spPr bwMode="auto">
            <a:xfrm>
              <a:off x="6400101" y="29019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622" name="Rectangle 218"/>
            <p:cNvSpPr>
              <a:spLocks noChangeArrowheads="1"/>
            </p:cNvSpPr>
            <p:nvPr/>
          </p:nvSpPr>
          <p:spPr bwMode="auto">
            <a:xfrm>
              <a:off x="6037263" y="2901950"/>
              <a:ext cx="363537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65" name="Group 219"/>
            <p:cNvGrpSpPr>
              <a:grpSpLocks/>
            </p:cNvGrpSpPr>
            <p:nvPr/>
          </p:nvGrpSpPr>
          <p:grpSpPr bwMode="auto">
            <a:xfrm>
              <a:off x="7092790" y="28003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66" name="Group 22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30" name="Rectangle 22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31" name="Line 22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32" name="Line 22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33" name="Line 22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67" name="Group 22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26" name="Rectangle 22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27" name="Line 22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28" name="Line 22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29" name="Line 22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606" name="Rectangle 231"/>
            <p:cNvSpPr>
              <a:spLocks noChangeArrowheads="1"/>
            </p:cNvSpPr>
            <p:nvPr/>
          </p:nvSpPr>
          <p:spPr bwMode="auto">
            <a:xfrm>
              <a:off x="6604000" y="34353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3861" name="Rectangle 232"/>
            <p:cNvSpPr>
              <a:spLocks noChangeArrowheads="1"/>
            </p:cNvSpPr>
            <p:nvPr/>
          </p:nvSpPr>
          <p:spPr bwMode="auto">
            <a:xfrm>
              <a:off x="6423913" y="34353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23608" name="Rectangle 233"/>
            <p:cNvSpPr>
              <a:spLocks noChangeArrowheads="1"/>
            </p:cNvSpPr>
            <p:nvPr/>
          </p:nvSpPr>
          <p:spPr bwMode="auto">
            <a:xfrm>
              <a:off x="6061075" y="343535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23568" name="Group 234"/>
            <p:cNvGrpSpPr>
              <a:grpSpLocks/>
            </p:cNvGrpSpPr>
            <p:nvPr/>
          </p:nvGrpSpPr>
          <p:grpSpPr bwMode="auto">
            <a:xfrm>
              <a:off x="7116602" y="33337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69" name="Group 235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16" name="Rectangle 23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7" name="Line 23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8" name="Line 23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9" name="Line 23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70" name="Group 240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12" name="Rectangle 24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3" name="Line 24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4" name="Line 24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15" name="Line 24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23592" name="Rectangle 246"/>
            <p:cNvSpPr>
              <a:spLocks noChangeArrowheads="1"/>
            </p:cNvSpPr>
            <p:nvPr/>
          </p:nvSpPr>
          <p:spPr bwMode="auto">
            <a:xfrm>
              <a:off x="6604000" y="3968750"/>
              <a:ext cx="542925" cy="355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atin typeface="Calibri"/>
                  <a:ea typeface="Calibri"/>
                  <a:cs typeface="Calibri"/>
                </a:rPr>
                <a:t>V</a:t>
              </a:r>
            </a:p>
          </p:txBody>
        </p:sp>
        <p:sp>
          <p:nvSpPr>
            <p:cNvPr id="33865" name="Rectangle 247"/>
            <p:cNvSpPr>
              <a:spLocks noChangeArrowheads="1"/>
            </p:cNvSpPr>
            <p:nvPr/>
          </p:nvSpPr>
          <p:spPr bwMode="auto">
            <a:xfrm>
              <a:off x="6423913" y="3968750"/>
              <a:ext cx="180633" cy="3556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altLang="en-US" sz="1000">
                  <a:latin typeface="Calibri" pitchFamily="34" charset="0"/>
                </a:rPr>
                <a:t>V</a:t>
              </a:r>
            </a:p>
          </p:txBody>
        </p:sp>
        <p:sp>
          <p:nvSpPr>
            <p:cNvPr id="23594" name="Rectangle 248"/>
            <p:cNvSpPr>
              <a:spLocks noChangeArrowheads="1"/>
            </p:cNvSpPr>
            <p:nvPr/>
          </p:nvSpPr>
          <p:spPr bwMode="auto">
            <a:xfrm>
              <a:off x="6061075" y="3968750"/>
              <a:ext cx="363538" cy="35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atin typeface="Calibri"/>
                  <a:ea typeface="Calibri"/>
                  <a:cs typeface="Calibri"/>
                </a:rPr>
                <a:t>V</a:t>
              </a:r>
            </a:p>
          </p:txBody>
        </p:sp>
        <p:grpSp>
          <p:nvGrpSpPr>
            <p:cNvPr id="23571" name="Group 249"/>
            <p:cNvGrpSpPr>
              <a:grpSpLocks/>
            </p:cNvGrpSpPr>
            <p:nvPr/>
          </p:nvGrpSpPr>
          <p:grpSpPr bwMode="auto">
            <a:xfrm>
              <a:off x="7116602" y="3867150"/>
              <a:ext cx="579598" cy="476250"/>
              <a:chOff x="1119" y="3012"/>
              <a:chExt cx="369" cy="300"/>
            </a:xfrm>
            <a:solidFill>
              <a:schemeClr val="accent5">
                <a:lumMod val="40000"/>
                <a:lumOff val="60000"/>
              </a:schemeClr>
            </a:solidFill>
          </p:grpSpPr>
          <p:grpSp>
            <p:nvGrpSpPr>
              <p:cNvPr id="23572" name="Group 250"/>
              <p:cNvGrpSpPr>
                <a:grpSpLocks/>
              </p:cNvGrpSpPr>
              <p:nvPr/>
            </p:nvGrpSpPr>
            <p:grpSpPr bwMode="auto">
              <a:xfrm>
                <a:off x="1152" y="3012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602" name="Rectangle 251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3" name="Line 252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4" name="Line 253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5" name="Line 254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23573" name="Group 255"/>
              <p:cNvGrpSpPr>
                <a:grpSpLocks/>
              </p:cNvGrpSpPr>
              <p:nvPr/>
            </p:nvGrpSpPr>
            <p:grpSpPr bwMode="auto">
              <a:xfrm>
                <a:off x="1119" y="3051"/>
                <a:ext cx="336" cy="261"/>
                <a:chOff x="1152" y="3012"/>
                <a:chExt cx="336" cy="261"/>
              </a:xfrm>
              <a:grpFill/>
            </p:grpSpPr>
            <p:sp>
              <p:nvSpPr>
                <p:cNvPr id="23598" name="Rectangle 256"/>
                <p:cNvSpPr>
                  <a:spLocks noChangeArrowheads="1"/>
                </p:cNvSpPr>
                <p:nvPr/>
              </p:nvSpPr>
              <p:spPr bwMode="auto">
                <a:xfrm>
                  <a:off x="1152" y="3020"/>
                  <a:ext cx="336" cy="244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1420" tIns="45711" rIns="91420" bIns="45711"/>
                <a:lstStyle/>
                <a:p>
                  <a:pPr algn="ctr">
                    <a:defRPr/>
                  </a:pPr>
                  <a:r>
                    <a:rPr lang="en-US" sz="1000" dirty="0">
                      <a:latin typeface="Calibri"/>
                      <a:ea typeface="Calibri"/>
                      <a:cs typeface="Calibri"/>
                    </a:rPr>
                    <a:t>V  V  V</a:t>
                  </a:r>
                </a:p>
                <a:p>
                  <a:pPr algn="ctr">
                    <a:defRPr/>
                  </a:pPr>
                  <a:r>
                    <a:rPr lang="en-US" sz="1000" dirty="0">
                      <a:latin typeface="Calibri"/>
                      <a:ea typeface="Calibri"/>
                      <a:cs typeface="Calibri"/>
                    </a:rPr>
                    <a:t>V  V  V</a:t>
                  </a:r>
                </a:p>
              </p:txBody>
            </p:sp>
            <p:sp>
              <p:nvSpPr>
                <p:cNvPr id="23599" name="Line 257"/>
                <p:cNvSpPr>
                  <a:spLocks noChangeShapeType="1"/>
                </p:cNvSpPr>
                <p:nvPr/>
              </p:nvSpPr>
              <p:spPr bwMode="auto">
                <a:xfrm flipH="1">
                  <a:off x="1371" y="3012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0" name="Line 258"/>
                <p:cNvSpPr>
                  <a:spLocks noChangeShapeType="1"/>
                </p:cNvSpPr>
                <p:nvPr/>
              </p:nvSpPr>
              <p:spPr bwMode="auto">
                <a:xfrm rot="5400000">
                  <a:off x="1319" y="2969"/>
                  <a:ext cx="1" cy="336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23601" name="Line 259"/>
                <p:cNvSpPr>
                  <a:spLocks noChangeShapeType="1"/>
                </p:cNvSpPr>
                <p:nvPr/>
              </p:nvSpPr>
              <p:spPr bwMode="auto">
                <a:xfrm flipH="1">
                  <a:off x="1260" y="3015"/>
                  <a:ext cx="1" cy="258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91420" tIns="45711" rIns="91420" bIns="45711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66764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Data Model: Are we there yet?</a:t>
            </a:r>
          </a:p>
        </p:txBody>
      </p:sp>
      <p:sp>
        <p:nvSpPr>
          <p:cNvPr id="37905" name="Rectangle 2064"/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7F27E94-0A45-4D25-A856-7C17D04C4E31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29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7200" y="5965825"/>
            <a:ext cx="6207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File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0" y="5230813"/>
            <a:ext cx="116522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Dataset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10363" y="1601788"/>
            <a:ext cx="16843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and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Link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6450" y="1601788"/>
            <a:ext cx="9810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Group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3788" y="2519363"/>
            <a:ext cx="13366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Attribute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40463" y="3509963"/>
            <a:ext cx="1477962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Dataspace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0" y="4335463"/>
            <a:ext cx="131921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Datatype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40050" y="879475"/>
            <a:ext cx="1309688" cy="9540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HDF5 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</a:b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Objects</a:t>
            </a:r>
          </a:p>
        </p:txBody>
      </p:sp>
      <p:pic>
        <p:nvPicPr>
          <p:cNvPr id="37900" name="Picture 2" descr="C:\Users\Administrator\AppData\Local\Microsoft\Windows\Temporary Internet Files\Content.IE5\Q470DV7S\MC90028897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903288"/>
            <a:ext cx="1647825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823200" y="5886450"/>
            <a:ext cx="54610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3600" b="1">
                <a:solidFill>
                  <a:srgbClr val="997300"/>
                </a:solidFill>
                <a:latin typeface="Calibri" pitchFamily="34" charset="0"/>
                <a:sym typeface="Wingdings" pitchFamily="2" charset="2"/>
              </a:rPr>
              <a:t></a:t>
            </a:r>
            <a:endParaRPr lang="en-US" altLang="en-US" sz="3600" b="1">
              <a:solidFill>
                <a:srgbClr val="997300"/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48600" y="5159375"/>
            <a:ext cx="54610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3600" b="1">
                <a:solidFill>
                  <a:srgbClr val="997300"/>
                </a:solidFill>
                <a:latin typeface="Calibri" pitchFamily="34" charset="0"/>
                <a:sym typeface="Wingdings" pitchFamily="2" charset="2"/>
              </a:rPr>
              <a:t></a:t>
            </a:r>
            <a:endParaRPr lang="en-US" altLang="en-US" sz="3600" b="1">
              <a:solidFill>
                <a:srgbClr val="997300"/>
              </a:solidFill>
              <a:latin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43838" y="4248150"/>
            <a:ext cx="54610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3600" b="1">
                <a:solidFill>
                  <a:srgbClr val="997300"/>
                </a:solidFill>
                <a:latin typeface="Calibri" pitchFamily="34" charset="0"/>
                <a:sym typeface="Wingdings" pitchFamily="2" charset="2"/>
              </a:rPr>
              <a:t></a:t>
            </a:r>
            <a:endParaRPr lang="en-US" altLang="en-US" sz="3600" b="1">
              <a:solidFill>
                <a:srgbClr val="997300"/>
              </a:solidFill>
              <a:latin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48600" y="3448050"/>
            <a:ext cx="546100" cy="6477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3600" b="1">
                <a:solidFill>
                  <a:srgbClr val="997300"/>
                </a:solidFill>
                <a:latin typeface="Calibri" pitchFamily="34" charset="0"/>
                <a:sym typeface="Wingdings" pitchFamily="2" charset="2"/>
              </a:rPr>
              <a:t></a:t>
            </a:r>
            <a:endParaRPr lang="en-US" altLang="en-US" sz="3600" b="1">
              <a:solidFill>
                <a:srgbClr val="997300"/>
              </a:solidFill>
              <a:latin typeface="Calibri" pitchFamily="34" charset="0"/>
            </a:endParaRPr>
          </a:p>
        </p:txBody>
      </p:sp>
      <p:sp>
        <p:nvSpPr>
          <p:cNvPr id="37906" name="Rectangle 2065"/>
          <p:cNvSpPr txBox="1">
            <a:spLocks noChangeArrowheads="1"/>
          </p:cNvSpPr>
          <p:nvPr/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t>HDF/HDF-EOS Workshop XIV</a:t>
            </a:r>
          </a:p>
        </p:txBody>
      </p:sp>
    </p:spTree>
    <p:extLst>
      <p:ext uri="{BB962C8B-B14F-4D97-AF65-F5344CB8AC3E}">
        <p14:creationId xmlns:p14="http://schemas.microsoft.com/office/powerpoint/2010/main" val="1969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Answering big questions …</a:t>
            </a:r>
          </a:p>
        </p:txBody>
      </p:sp>
      <p:sp>
        <p:nvSpPr>
          <p:cNvPr id="11266" name="Rectangle 2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</a:p>
        </p:txBody>
      </p:sp>
      <p:sp>
        <p:nvSpPr>
          <p:cNvPr id="11268" name="Rectangle 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2F2F7918-922A-4705-A5D0-B5F16ADCB349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11269" name="Slide Number Placeholder 4"/>
          <p:cNvSpPr txBox="1">
            <a:spLocks noGrp="1"/>
          </p:cNvSpPr>
          <p:nvPr/>
        </p:nvSpPr>
        <p:spPr bwMode="auto">
          <a:xfrm>
            <a:off x="6781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fld id="{383CD313-1DDE-4C51-ADEB-FD02518A19BE}" type="slidenum">
              <a:rPr lang="en-US" sz="1200" b="1">
                <a:solidFill>
                  <a:schemeClr val="bg1"/>
                </a:solidFill>
                <a:latin typeface="Arial" charset="0"/>
              </a:rPr>
              <a:pPr algn="ctr"/>
              <a:t>3</a:t>
            </a:fld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914400"/>
            <a:ext cx="4364038" cy="1768475"/>
            <a:chOff x="240" y="1031"/>
            <a:chExt cx="2749" cy="1114"/>
          </a:xfrm>
        </p:grpSpPr>
        <p:pic>
          <p:nvPicPr>
            <p:cNvPr id="11284" name="Picture 3" descr="cm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69" y="1116"/>
              <a:ext cx="1511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6244" name="Picture 4" descr="pic_30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" y="1031"/>
              <a:ext cx="912" cy="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</p:pic>
        <p:sp>
          <p:nvSpPr>
            <p:cNvPr id="11286" name="Text Box 5"/>
            <p:cNvSpPr txBox="1">
              <a:spLocks noChangeArrowheads="1"/>
            </p:cNvSpPr>
            <p:nvPr/>
          </p:nvSpPr>
          <p:spPr bwMode="auto">
            <a:xfrm>
              <a:off x="240" y="1895"/>
              <a:ext cx="274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3135313">
                <a:spcBef>
                  <a:spcPct val="50000"/>
                </a:spcBef>
              </a:pPr>
              <a:r>
                <a:rPr lang="en-US" sz="2000" b="1">
                  <a:latin typeface="Candara" charset="0"/>
                </a:rPr>
                <a:t>Matter and the universe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867400" y="4267200"/>
            <a:ext cx="2744788" cy="2149475"/>
            <a:chOff x="3063" y="2928"/>
            <a:chExt cx="1647" cy="1354"/>
          </a:xfrm>
        </p:grpSpPr>
        <p:pic>
          <p:nvPicPr>
            <p:cNvPr id="11277" name="Picture 7" descr="The Antarctic Ozone Hole in 200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b="21568"/>
            <a:stretch>
              <a:fillRect/>
            </a:stretch>
          </p:blipFill>
          <p:spPr bwMode="auto">
            <a:xfrm>
              <a:off x="3201" y="2928"/>
              <a:ext cx="1455" cy="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8" name="Picture 8" descr="The Antarctic Ozone Hole in 200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9513" t="91765" r="19511" b="3529"/>
            <a:stretch>
              <a:fillRect/>
            </a:stretch>
          </p:blipFill>
          <p:spPr bwMode="auto">
            <a:xfrm>
              <a:off x="3242" y="3888"/>
              <a:ext cx="1200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9" name="Text Box 9"/>
            <p:cNvSpPr txBox="1">
              <a:spLocks noChangeArrowheads="1"/>
            </p:cNvSpPr>
            <p:nvPr/>
          </p:nvSpPr>
          <p:spPr bwMode="auto">
            <a:xfrm>
              <a:off x="3063" y="4032"/>
              <a:ext cx="16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3135313">
                <a:spcBef>
                  <a:spcPct val="50000"/>
                </a:spcBef>
              </a:pPr>
              <a:r>
                <a:rPr lang="en-US" sz="2000" b="1">
                  <a:latin typeface="Calibri" charset="0"/>
                </a:rPr>
                <a:t>Weather and climate </a:t>
              </a:r>
            </a:p>
          </p:txBody>
        </p:sp>
        <p:sp>
          <p:nvSpPr>
            <p:cNvPr id="11280" name="Text Box 10"/>
            <p:cNvSpPr txBox="1">
              <a:spLocks noChangeArrowheads="1"/>
            </p:cNvSpPr>
            <p:nvPr/>
          </p:nvSpPr>
          <p:spPr bwMode="auto">
            <a:xfrm>
              <a:off x="3197" y="3696"/>
              <a:ext cx="72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defTabSz="3135313">
                <a:spcBef>
                  <a:spcPct val="50000"/>
                </a:spcBef>
              </a:pPr>
              <a:r>
                <a:rPr lang="en-US" sz="800" b="1">
                  <a:solidFill>
                    <a:srgbClr val="6600FF"/>
                  </a:solidFill>
                  <a:latin typeface="Arial" charset="0"/>
                </a:rPr>
                <a:t>August 24, 2001</a:t>
              </a:r>
            </a:p>
          </p:txBody>
        </p:sp>
        <p:sp>
          <p:nvSpPr>
            <p:cNvPr id="11281" name="Text Box 11"/>
            <p:cNvSpPr txBox="1">
              <a:spLocks noChangeArrowheads="1"/>
            </p:cNvSpPr>
            <p:nvPr/>
          </p:nvSpPr>
          <p:spPr bwMode="auto">
            <a:xfrm>
              <a:off x="3909" y="3696"/>
              <a:ext cx="72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defTabSz="3135313">
                <a:spcBef>
                  <a:spcPct val="50000"/>
                </a:spcBef>
              </a:pPr>
              <a:r>
                <a:rPr lang="en-US" sz="800" b="1">
                  <a:solidFill>
                    <a:srgbClr val="6600FF"/>
                  </a:solidFill>
                  <a:latin typeface="Arial" charset="0"/>
                </a:rPr>
                <a:t>August 24, 2002</a:t>
              </a:r>
            </a:p>
          </p:txBody>
        </p:sp>
        <p:sp>
          <p:nvSpPr>
            <p:cNvPr id="11282" name="Text Box 12"/>
            <p:cNvSpPr txBox="1">
              <a:spLocks noChangeArrowheads="1"/>
            </p:cNvSpPr>
            <p:nvPr/>
          </p:nvSpPr>
          <p:spPr bwMode="auto">
            <a:xfrm>
              <a:off x="3375" y="3830"/>
              <a:ext cx="105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defTabSz="3135313">
                <a:spcBef>
                  <a:spcPct val="50000"/>
                </a:spcBef>
              </a:pPr>
              <a:r>
                <a:rPr lang="en-US" sz="800" b="1">
                  <a:solidFill>
                    <a:srgbClr val="6600FF"/>
                  </a:solidFill>
                  <a:latin typeface="Arial" charset="0"/>
                </a:rPr>
                <a:t>Total Column Ozone (Dobson)</a:t>
              </a:r>
              <a:br>
                <a:rPr lang="en-US" sz="800" b="1">
                  <a:solidFill>
                    <a:srgbClr val="6600FF"/>
                  </a:solidFill>
                  <a:latin typeface="Arial" charset="0"/>
                </a:rPr>
              </a:br>
              <a:endParaRPr lang="en-US" sz="800" b="1">
                <a:solidFill>
                  <a:srgbClr val="6600FF"/>
                </a:solidFill>
                <a:latin typeface="Arial" charset="0"/>
              </a:endParaRPr>
            </a:p>
          </p:txBody>
        </p:sp>
        <p:sp>
          <p:nvSpPr>
            <p:cNvPr id="11283" name="Text Box 13"/>
            <p:cNvSpPr txBox="1">
              <a:spLocks noChangeArrowheads="1"/>
            </p:cNvSpPr>
            <p:nvPr/>
          </p:nvSpPr>
          <p:spPr bwMode="auto">
            <a:xfrm>
              <a:off x="3336" y="3984"/>
              <a:ext cx="115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pPr defTabSz="3135313">
                <a:spcBef>
                  <a:spcPct val="50000"/>
                </a:spcBef>
              </a:pPr>
              <a:r>
                <a:rPr lang="en-US" sz="800" b="1">
                  <a:solidFill>
                    <a:srgbClr val="6600FF"/>
                  </a:solidFill>
                  <a:latin typeface="Arial" charset="0"/>
                </a:rPr>
                <a:t>60                   385                     610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636838" y="2743200"/>
            <a:ext cx="4373562" cy="1703388"/>
            <a:chOff x="1795" y="2108"/>
            <a:chExt cx="2755" cy="1073"/>
          </a:xfrm>
        </p:grpSpPr>
        <p:pic>
          <p:nvPicPr>
            <p:cNvPr id="11274" name="Picture 15" descr="DNA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18" y="2108"/>
              <a:ext cx="370" cy="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" name="Picture 1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29" y="2108"/>
              <a:ext cx="943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6" name="Text Box 17"/>
            <p:cNvSpPr txBox="1">
              <a:spLocks noChangeArrowheads="1"/>
            </p:cNvSpPr>
            <p:nvPr/>
          </p:nvSpPr>
          <p:spPr bwMode="auto">
            <a:xfrm>
              <a:off x="1795" y="2931"/>
              <a:ext cx="275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3135313">
                <a:spcBef>
                  <a:spcPct val="50000"/>
                </a:spcBef>
              </a:pPr>
              <a:r>
                <a:rPr lang="en-US" sz="2000" b="1">
                  <a:latin typeface="Calibri" charset="0"/>
                </a:rPr>
                <a:t>Life and nature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931151"/>
      </p:ext>
    </p:extLst>
  </p:cSld>
  <p:clrMapOvr>
    <a:masterClrMapping/>
  </p:clrMapOvr>
  <p:transition spd="med" advTm="2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Typically contain user metadata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Have a </a:t>
            </a:r>
            <a:r>
              <a:rPr lang="en-US" altLang="en-US" u="sng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name</a:t>
            </a: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 and a </a:t>
            </a:r>
            <a:r>
              <a:rPr lang="en-US" altLang="en-US" u="sng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value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Are associated with HDF5 objects.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Analogous to a dataset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en-US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B9DD50B-A221-40E2-AF2E-F9AB533A4A06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30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8917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8918" name="Rectangle 2065"/>
          <p:cNvSpPr txBox="1">
            <a:spLocks noChangeArrowheads="1"/>
          </p:cNvSpPr>
          <p:nvPr/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t>HDF/HDF-EOS Workshop XIV</a:t>
            </a:r>
          </a:p>
        </p:txBody>
      </p:sp>
    </p:spTree>
    <p:extLst>
      <p:ext uri="{BB962C8B-B14F-4D97-AF65-F5344CB8AC3E}">
        <p14:creationId xmlns:p14="http://schemas.microsoft.com/office/powerpoint/2010/main" val="37014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Groups and Links</a:t>
            </a:r>
          </a:p>
        </p:txBody>
      </p:sp>
      <p:sp>
        <p:nvSpPr>
          <p:cNvPr id="39968" name="Rectangle 2064"/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200B0E2A-FBFC-4079-9C47-806722B3F32A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31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6" name="Picture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257800"/>
            <a:ext cx="1295400" cy="685800"/>
          </a:xfrm>
          <a:prstGeom prst="rect">
            <a:avLst/>
          </a:prstGeom>
          <a:noFill/>
          <a:ln w="12700">
            <a:solidFill>
              <a:srgbClr val="FF6600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1" name="Rectangle 12"/>
          <p:cNvSpPr>
            <a:spLocks noChangeArrowheads="1"/>
          </p:cNvSpPr>
          <p:nvPr/>
        </p:nvSpPr>
        <p:spPr bwMode="auto">
          <a:xfrm>
            <a:off x="180975" y="3581400"/>
            <a:ext cx="3635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45561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lnSpc>
                <a:spcPct val="88000"/>
              </a:lnSpc>
              <a:spcBef>
                <a:spcPct val="42000"/>
              </a:spcBef>
              <a:buClr>
                <a:srgbClr val="712000"/>
              </a:buClr>
              <a:buFontTx/>
              <a:buChar char="•"/>
            </a:pPr>
            <a:endParaRPr lang="en-US" altLang="en-US" sz="280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8" name="Rectangle 15" descr="Small grid"/>
          <p:cNvSpPr>
            <a:spLocks noChangeArrowheads="1"/>
          </p:cNvSpPr>
          <p:nvPr/>
        </p:nvSpPr>
        <p:spPr bwMode="auto">
          <a:xfrm>
            <a:off x="5562600" y="5181600"/>
            <a:ext cx="1219200" cy="739775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miter lim="800000"/>
            <a:headEnd/>
            <a:tailEnd/>
          </a:ln>
          <a:effectLst/>
          <a:scene3d>
            <a:camera prst="legacyPerspectiveBottomLeft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CCCC00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Calibri"/>
              <a:ea typeface="Calibri"/>
              <a:cs typeface="Calibri"/>
            </a:endParaRPr>
          </a:p>
        </p:txBody>
      </p:sp>
      <p:sp>
        <p:nvSpPr>
          <p:cNvPr id="9" name="Rectangle 17" descr="Small grid"/>
          <p:cNvSpPr>
            <a:spLocks noChangeArrowheads="1"/>
          </p:cNvSpPr>
          <p:nvPr/>
        </p:nvSpPr>
        <p:spPr bwMode="auto">
          <a:xfrm>
            <a:off x="7086600" y="5181600"/>
            <a:ext cx="914400" cy="838200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  <a:p>
            <a:pPr eaLnBrk="1" hangingPunct="1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pic>
        <p:nvPicPr>
          <p:cNvPr id="10" name="Picture 20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868363" cy="914400"/>
          </a:xfrm>
          <a:prstGeom prst="rect">
            <a:avLst/>
          </a:prstGeom>
          <a:noFill/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4343400" y="3581400"/>
            <a:ext cx="1447800" cy="1090613"/>
            <a:chOff x="5181600" y="5624513"/>
            <a:chExt cx="1752600" cy="1105465"/>
          </a:xfrm>
        </p:grpSpPr>
        <p:sp>
          <p:nvSpPr>
            <p:cNvPr id="12" name="Rectangle 23"/>
            <p:cNvSpPr>
              <a:spLocks noChangeArrowheads="1"/>
            </p:cNvSpPr>
            <p:nvPr/>
          </p:nvSpPr>
          <p:spPr bwMode="auto">
            <a:xfrm>
              <a:off x="5181600" y="5624513"/>
              <a:ext cx="1752600" cy="106684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 sz="1800" dirty="0">
                <a:solidFill>
                  <a:srgbClr val="333399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Text Box 24"/>
            <p:cNvSpPr txBox="1">
              <a:spLocks noChangeArrowheads="1"/>
            </p:cNvSpPr>
            <p:nvPr/>
          </p:nvSpPr>
          <p:spPr bwMode="auto">
            <a:xfrm>
              <a:off x="5258468" y="5700142"/>
              <a:ext cx="1422066" cy="1029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200" b="1" dirty="0">
                  <a:solidFill>
                    <a:srgbClr val="33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/>
                  <a:ea typeface="Calibri"/>
                  <a:cs typeface="Calibri"/>
                </a:rPr>
                <a:t>lat | </a:t>
              </a:r>
              <a:r>
                <a:rPr lang="en-US" sz="1200" b="1" dirty="0" err="1">
                  <a:solidFill>
                    <a:srgbClr val="33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/>
                  <a:ea typeface="Calibri"/>
                  <a:cs typeface="Calibri"/>
                </a:rPr>
                <a:t>lon</a:t>
              </a:r>
              <a:r>
                <a:rPr lang="en-US" sz="1200" b="1" dirty="0">
                  <a:solidFill>
                    <a:srgbClr val="33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/>
                  <a:ea typeface="Calibri"/>
                  <a:cs typeface="Calibri"/>
                </a:rPr>
                <a:t> | temp</a:t>
              </a:r>
            </a:p>
            <a:p>
              <a:pPr eaLnBrk="0" hangingPunct="0">
                <a:defRPr/>
              </a:pPr>
              <a:r>
                <a:rPr lang="en-US" sz="1200" b="1" dirty="0">
                  <a:solidFill>
                    <a:srgbClr val="33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/>
                  <a:ea typeface="Calibri"/>
                  <a:cs typeface="Calibri"/>
                </a:rPr>
                <a:t>----|-----|-----</a:t>
              </a:r>
            </a:p>
            <a:p>
              <a:pPr eaLnBrk="0" hangingPunct="0">
                <a:defRPr/>
              </a:pPr>
              <a:r>
                <a:rPr lang="en-US" sz="1200" b="1" dirty="0">
                  <a:solidFill>
                    <a:srgbClr val="33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/>
                  <a:ea typeface="Calibri"/>
                  <a:cs typeface="Calibri"/>
                </a:rPr>
                <a:t> 12 |  23 |  3.1</a:t>
              </a:r>
            </a:p>
            <a:p>
              <a:pPr eaLnBrk="0" hangingPunct="0">
                <a:defRPr/>
              </a:pPr>
              <a:r>
                <a:rPr lang="en-US" sz="1200" b="1" dirty="0">
                  <a:solidFill>
                    <a:srgbClr val="33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/>
                  <a:ea typeface="Calibri"/>
                  <a:cs typeface="Calibri"/>
                </a:rPr>
                <a:t> 15 |  24 |  4.2</a:t>
              </a:r>
            </a:p>
            <a:p>
              <a:pPr eaLnBrk="0" hangingPunct="0">
                <a:defRPr/>
              </a:pPr>
              <a:r>
                <a:rPr lang="en-US" sz="1200" b="1" dirty="0">
                  <a:solidFill>
                    <a:srgbClr val="3333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libri"/>
                  <a:ea typeface="Calibri"/>
                  <a:cs typeface="Calibri"/>
                </a:rPr>
                <a:t> 17 |  21 |  3.6</a:t>
              </a:r>
            </a:p>
          </p:txBody>
        </p:sp>
      </p:grp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2590800" y="1524000"/>
            <a:ext cx="1190625" cy="609600"/>
            <a:chOff x="1993309" y="4800600"/>
            <a:chExt cx="1588091" cy="838200"/>
          </a:xfrm>
        </p:grpSpPr>
        <p:sp>
          <p:nvSpPr>
            <p:cNvPr id="15" name="Flowchart: Card 14"/>
            <p:cNvSpPr/>
            <p:nvPr/>
          </p:nvSpPr>
          <p:spPr bwMode="auto">
            <a:xfrm>
              <a:off x="2056833" y="4800600"/>
              <a:ext cx="1524567" cy="838200"/>
            </a:xfrm>
            <a:prstGeom prst="flowChartPunchedCard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9977" name="TextBox 15"/>
            <p:cNvSpPr txBox="1">
              <a:spLocks noChangeArrowheads="1"/>
            </p:cNvSpPr>
            <p:nvPr/>
          </p:nvSpPr>
          <p:spPr bwMode="auto">
            <a:xfrm>
              <a:off x="1993309" y="5001196"/>
              <a:ext cx="1524000" cy="634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en-US" sz="600">
                  <a:latin typeface="Calibri" pitchFamily="34" charset="0"/>
                </a:rPr>
                <a:t>Experiment Notes:</a:t>
              </a:r>
            </a:p>
            <a:p>
              <a:pPr eaLnBrk="1" hangingPunct="1"/>
              <a:r>
                <a:rPr lang="en-US" altLang="en-US" sz="600">
                  <a:latin typeface="Calibri" pitchFamily="34" charset="0"/>
                </a:rPr>
                <a:t>Serial Number: 99378920</a:t>
              </a:r>
            </a:p>
            <a:p>
              <a:pPr eaLnBrk="1" hangingPunct="1"/>
              <a:r>
                <a:rPr lang="en-US" altLang="en-US" sz="600">
                  <a:latin typeface="Calibri" pitchFamily="34" charset="0"/>
                </a:rPr>
                <a:t>Date: 3/13/09</a:t>
              </a:r>
            </a:p>
            <a:p>
              <a:pPr eaLnBrk="1" hangingPunct="1"/>
              <a:r>
                <a:rPr lang="en-US" altLang="en-US" sz="600">
                  <a:latin typeface="Calibri" pitchFamily="34" charset="0"/>
                </a:rPr>
                <a:t>Configuration: Standard 3</a:t>
              </a:r>
            </a:p>
          </p:txBody>
        </p:sp>
      </p:grpSp>
      <p:pic>
        <p:nvPicPr>
          <p:cNvPr id="17" name="Picture 8" descr="mesh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81600"/>
            <a:ext cx="1557338" cy="1049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4648200" y="990600"/>
            <a:ext cx="1433513" cy="1133475"/>
            <a:chOff x="3657600" y="1066800"/>
            <a:chExt cx="1434086" cy="1133128"/>
          </a:xfrm>
        </p:grpSpPr>
        <p:pic>
          <p:nvPicPr>
            <p:cNvPr id="39974" name="Picture 18" descr="Folde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1066800"/>
              <a:ext cx="1434086" cy="113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5" name="TextBox 19"/>
            <p:cNvSpPr txBox="1">
              <a:spLocks noChangeArrowheads="1"/>
            </p:cNvSpPr>
            <p:nvPr/>
          </p:nvSpPr>
          <p:spPr bwMode="auto">
            <a:xfrm>
              <a:off x="4247014" y="1320225"/>
              <a:ext cx="360996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en-US" sz="3200" b="1">
                  <a:latin typeface="Calibri" pitchFamily="34" charset="0"/>
                </a:rPr>
                <a:t>/</a:t>
              </a: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6338888" y="2524125"/>
            <a:ext cx="1433512" cy="1133475"/>
            <a:chOff x="5576314" y="1914872"/>
            <a:chExt cx="1434086" cy="1133128"/>
          </a:xfrm>
        </p:grpSpPr>
        <p:pic>
          <p:nvPicPr>
            <p:cNvPr id="39972" name="Picture 21" descr="Folde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6314" y="1914872"/>
              <a:ext cx="1434086" cy="113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TextBox 22"/>
            <p:cNvSpPr txBox="1">
              <a:spLocks noChangeArrowheads="1"/>
            </p:cNvSpPr>
            <p:nvPr/>
          </p:nvSpPr>
          <p:spPr bwMode="auto">
            <a:xfrm>
              <a:off x="5829744" y="2266890"/>
              <a:ext cx="9797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en-US" sz="2000" b="1">
                  <a:latin typeface="Calibri" pitchFamily="34" charset="0"/>
                </a:rPr>
                <a:t>SimOut</a:t>
              </a:r>
            </a:p>
          </p:txBody>
        </p:sp>
      </p:grp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2590800" y="2514600"/>
            <a:ext cx="1509713" cy="1133475"/>
            <a:chOff x="3505200" y="2667000"/>
            <a:chExt cx="1510286" cy="1133128"/>
          </a:xfrm>
        </p:grpSpPr>
        <p:pic>
          <p:nvPicPr>
            <p:cNvPr id="39970" name="Picture 24" descr="Folder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667000"/>
              <a:ext cx="1510286" cy="113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1" name="TextBox 25"/>
            <p:cNvSpPr txBox="1">
              <a:spLocks noChangeArrowheads="1"/>
            </p:cNvSpPr>
            <p:nvPr/>
          </p:nvSpPr>
          <p:spPr bwMode="auto">
            <a:xfrm>
              <a:off x="3962400" y="3044279"/>
              <a:ext cx="485429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altLang="en-US" sz="1900" b="1">
                  <a:latin typeface="Calibri" pitchFamily="34" charset="0"/>
                </a:rPr>
                <a:t>Viz</a:t>
              </a:r>
            </a:p>
          </p:txBody>
        </p:sp>
      </p:grpSp>
      <p:cxnSp>
        <p:nvCxnSpPr>
          <p:cNvPr id="27" name="Straight Connector 26"/>
          <p:cNvCxnSpPr>
            <a:cxnSpLocks noChangeShapeType="1"/>
            <a:endCxn id="15" idx="3"/>
          </p:cNvCxnSpPr>
          <p:nvPr/>
        </p:nvCxnSpPr>
        <p:spPr bwMode="auto">
          <a:xfrm rot="10800000" flipV="1">
            <a:off x="3781425" y="1447800"/>
            <a:ext cx="104775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 rot="10800000" flipV="1">
            <a:off x="3886200" y="1905000"/>
            <a:ext cx="1192213" cy="76200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>
            <a:off x="5867400" y="1905000"/>
            <a:ext cx="914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29"/>
          <p:cNvCxnSpPr>
            <a:cxnSpLocks noChangeShapeType="1"/>
          </p:cNvCxnSpPr>
          <p:nvPr/>
        </p:nvCxnSpPr>
        <p:spPr bwMode="auto">
          <a:xfrm rot="5400000">
            <a:off x="5562600" y="3886200"/>
            <a:ext cx="17526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30"/>
          <p:cNvCxnSpPr>
            <a:cxnSpLocks noChangeShapeType="1"/>
          </p:cNvCxnSpPr>
          <p:nvPr/>
        </p:nvCxnSpPr>
        <p:spPr bwMode="auto">
          <a:xfrm rot="16200000" flipH="1">
            <a:off x="2979738" y="3954462"/>
            <a:ext cx="1752600" cy="701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Connector 31"/>
          <p:cNvCxnSpPr>
            <a:cxnSpLocks noChangeShapeType="1"/>
          </p:cNvCxnSpPr>
          <p:nvPr/>
        </p:nvCxnSpPr>
        <p:spPr bwMode="auto">
          <a:xfrm rot="5400000">
            <a:off x="1619250" y="3829050"/>
            <a:ext cx="1828800" cy="1028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>
            <a:cxnSpLocks noChangeShapeType="1"/>
          </p:cNvCxnSpPr>
          <p:nvPr/>
        </p:nvCxnSpPr>
        <p:spPr bwMode="auto">
          <a:xfrm>
            <a:off x="3929063" y="3048000"/>
            <a:ext cx="642937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33"/>
          <p:cNvCxnSpPr>
            <a:cxnSpLocks noChangeShapeType="1"/>
            <a:endCxn id="9" idx="0"/>
          </p:cNvCxnSpPr>
          <p:nvPr/>
        </p:nvCxnSpPr>
        <p:spPr bwMode="auto">
          <a:xfrm rot="16200000" flipH="1">
            <a:off x="6400800" y="4038600"/>
            <a:ext cx="17526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</p:cNvCxnSpPr>
          <p:nvPr/>
        </p:nvCxnSpPr>
        <p:spPr bwMode="auto">
          <a:xfrm rot="10800000" flipV="1">
            <a:off x="1524000" y="3094038"/>
            <a:ext cx="1260475" cy="563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60" name="Rectangle 35"/>
          <p:cNvSpPr>
            <a:spLocks noChangeArrowheads="1"/>
          </p:cNvSpPr>
          <p:nvPr/>
        </p:nvSpPr>
        <p:spPr bwMode="auto">
          <a:xfrm>
            <a:off x="228600" y="990600"/>
            <a:ext cx="25146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600">
                <a:latin typeface="Calibri" pitchFamily="34" charset="0"/>
              </a:rPr>
              <a:t>HDF5 groups </a:t>
            </a:r>
            <a:br>
              <a:rPr lang="en-US" altLang="en-US" sz="2600">
                <a:latin typeface="Calibri" pitchFamily="34" charset="0"/>
              </a:rPr>
            </a:br>
            <a:r>
              <a:rPr lang="en-US" altLang="en-US" sz="2600">
                <a:latin typeface="Calibri" pitchFamily="34" charset="0"/>
              </a:rPr>
              <a:t>and links </a:t>
            </a:r>
            <a:br>
              <a:rPr lang="en-US" altLang="en-US" sz="2600">
                <a:latin typeface="Calibri" pitchFamily="34" charset="0"/>
              </a:rPr>
            </a:br>
            <a:r>
              <a:rPr lang="en-US" altLang="en-US" sz="2600" b="1">
                <a:latin typeface="Calibri" pitchFamily="34" charset="0"/>
              </a:rPr>
              <a:t>organize </a:t>
            </a:r>
            <a:r>
              <a:rPr lang="en-US" altLang="en-US" sz="2600">
                <a:latin typeface="Calibri" pitchFamily="34" charset="0"/>
              </a:rPr>
              <a:t/>
            </a:r>
            <a:br>
              <a:rPr lang="en-US" altLang="en-US" sz="2600">
                <a:latin typeface="Calibri" pitchFamily="34" charset="0"/>
              </a:rPr>
            </a:br>
            <a:r>
              <a:rPr lang="en-US" altLang="en-US" sz="2600">
                <a:latin typeface="Calibri" pitchFamily="34" charset="0"/>
              </a:rPr>
              <a:t>data objects.</a:t>
            </a:r>
            <a:endParaRPr lang="en-US" altLang="en-US">
              <a:latin typeface="Calibri" pitchFamily="34" charset="0"/>
            </a:endParaRPr>
          </a:p>
        </p:txBody>
      </p: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 rot="10800000" flipV="1">
            <a:off x="5562600" y="3048000"/>
            <a:ext cx="960438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" name="Picture 37" descr="open_box.png"/>
          <p:cNvPicPr>
            <a:picLocks noChangeAspect="1"/>
          </p:cNvPicPr>
          <p:nvPr/>
        </p:nvPicPr>
        <p:blipFill>
          <a:blip r:embed="rId7">
            <a:lum contrast="-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73"/>
          <a:stretch>
            <a:fillRect/>
          </a:stretch>
        </p:blipFill>
        <p:spPr bwMode="auto">
          <a:xfrm>
            <a:off x="7794625" y="3733800"/>
            <a:ext cx="13604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7620000" y="3124200"/>
            <a:ext cx="762000" cy="5334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Rectangle 17" descr="Small grid"/>
          <p:cNvSpPr>
            <a:spLocks noChangeArrowheads="1"/>
          </p:cNvSpPr>
          <p:nvPr/>
        </p:nvSpPr>
        <p:spPr bwMode="auto">
          <a:xfrm>
            <a:off x="8382000" y="3657600"/>
            <a:ext cx="533400" cy="381000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  <a:p>
            <a:pPr eaLnBrk="1" hangingPunct="1"/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4562475" y="990600"/>
            <a:ext cx="1690688" cy="1143000"/>
          </a:xfrm>
          <a:prstGeom prst="ellipse">
            <a:avLst/>
          </a:prstGeom>
          <a:noFill/>
          <a:ln w="3175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400" anchor="ctr"/>
          <a:lstStyle/>
          <a:p>
            <a:pPr>
              <a:defRPr/>
            </a:pPr>
            <a:r>
              <a:rPr lang="en-US" dirty="0">
                <a:latin typeface="Calibri"/>
                <a:ea typeface="Calibri"/>
                <a:cs typeface="Calibri"/>
              </a:rPr>
              <a:t>        </a:t>
            </a:r>
            <a:r>
              <a:rPr lang="en-US" sz="2200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Every HDF5 file </a:t>
            </a:r>
          </a:p>
          <a:p>
            <a:pPr>
              <a:defRPr/>
            </a:pPr>
            <a:r>
              <a:rPr lang="en-US" sz="2200" i="1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        has a root group</a:t>
            </a:r>
          </a:p>
        </p:txBody>
      </p:sp>
      <p:sp>
        <p:nvSpPr>
          <p:cNvPr id="41" name="Rectangular Callout 40"/>
          <p:cNvSpPr/>
          <p:nvPr/>
        </p:nvSpPr>
        <p:spPr bwMode="auto">
          <a:xfrm>
            <a:off x="7810500" y="2484438"/>
            <a:ext cx="1104900" cy="563562"/>
          </a:xfrm>
          <a:prstGeom prst="wedgeRectCallout">
            <a:avLst>
              <a:gd name="adj1" fmla="val -73609"/>
              <a:gd name="adj2" fmla="val 19782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45720" rIns="45720" anchor="ctr"/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Parameters</a:t>
            </a:r>
          </a:p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10;100;1000</a:t>
            </a:r>
          </a:p>
        </p:txBody>
      </p:sp>
      <p:sp>
        <p:nvSpPr>
          <p:cNvPr id="42" name="Rectangular Callout 41"/>
          <p:cNvSpPr/>
          <p:nvPr/>
        </p:nvSpPr>
        <p:spPr bwMode="auto">
          <a:xfrm>
            <a:off x="419100" y="4648200"/>
            <a:ext cx="952500" cy="446088"/>
          </a:xfrm>
          <a:prstGeom prst="wedgeRectCallout">
            <a:avLst>
              <a:gd name="adj1" fmla="val 64672"/>
              <a:gd name="adj2" fmla="val 73167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45720" rIns="45720" anchor="ctr"/>
          <a:lstStyle/>
          <a:p>
            <a:pPr algn="ctr">
              <a:defRPr/>
            </a:pPr>
            <a:r>
              <a:rPr lang="en-US" sz="1400" dirty="0" err="1">
                <a:solidFill>
                  <a:schemeClr val="tx1"/>
                </a:solidFill>
                <a:latin typeface="Calibri"/>
                <a:cs typeface="Calibri"/>
              </a:rPr>
              <a:t>Timestep</a:t>
            </a:r>
            <a:endParaRPr lang="en-US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36,000</a:t>
            </a:r>
          </a:p>
        </p:txBody>
      </p:sp>
    </p:spTree>
    <p:extLst>
      <p:ext uri="{BB962C8B-B14F-4D97-AF65-F5344CB8AC3E}">
        <p14:creationId xmlns:p14="http://schemas.microsoft.com/office/powerpoint/2010/main" val="126324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0" grpId="0" animBg="1"/>
      <p:bldP spid="57" grpId="0" animBg="1"/>
      <p:bldP spid="41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Technology Platform</a:t>
            </a:r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CC7C6B8-A6A6-4EB0-BDF2-CE2CD230EE9C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32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0965" name="Text Placeholder 6"/>
          <p:cNvSpPr txBox="1">
            <a:spLocks/>
          </p:cNvSpPr>
          <p:nvPr/>
        </p:nvSpPr>
        <p:spPr bwMode="auto">
          <a:xfrm>
            <a:off x="3352800" y="1447800"/>
            <a:ext cx="5638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6075" indent="-3460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6125" indent="-3460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itchFamily="34" charset="0"/>
              </a:rPr>
              <a:t>HDF5</a:t>
            </a:r>
            <a:r>
              <a:rPr lang="en-US" altLang="en-US" sz="2800" b="1">
                <a:solidFill>
                  <a:srgbClr val="000000"/>
                </a:solidFill>
                <a:latin typeface="Calibri" pitchFamily="34" charset="0"/>
              </a:rPr>
              <a:t> data model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Calibri" pitchFamily="34" charset="0"/>
              </a:rPr>
              <a:t>The “building blocks” for data organization and specification</a:t>
            </a:r>
          </a:p>
        </p:txBody>
      </p:sp>
      <p:pic>
        <p:nvPicPr>
          <p:cNvPr id="40966" name="Picture 3" descr="C:\Users\Administrator\AppData\Local\Microsoft\Windows\Temporary Internet Files\Content.IE5\DWAJU5RV\MC90007876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3198813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482680">
            <a:off x="1144588" y="3189288"/>
            <a:ext cx="2039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itchFamily="34" charset="0"/>
              </a:rPr>
              <a:t>Let’s look at ….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52800" y="3200400"/>
            <a:ext cx="4572000" cy="1335088"/>
          </a:xfrm>
          <a:prstGeom prst="rect">
            <a:avLst/>
          </a:prstGeom>
        </p:spPr>
        <p:txBody>
          <a:bodyPr>
            <a:spAutoFit/>
          </a:bodyPr>
          <a:lstStyle>
            <a:lvl1pPr marL="346075" indent="-3460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39775" indent="-3460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ts val="24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800">
                <a:solidFill>
                  <a:srgbClr val="000000"/>
                </a:solidFill>
                <a:latin typeface="Calibri" pitchFamily="34" charset="0"/>
              </a:rPr>
              <a:t>HDF5 </a:t>
            </a:r>
            <a:r>
              <a:rPr lang="en-US" altLang="en-US" sz="2800" b="1">
                <a:solidFill>
                  <a:srgbClr val="000000"/>
                </a:solidFill>
                <a:latin typeface="Calibri" pitchFamily="34" charset="0"/>
              </a:rPr>
              <a:t>software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>
                <a:solidFill>
                  <a:srgbClr val="000000"/>
                </a:solidFill>
                <a:latin typeface="Calibri" pitchFamily="34" charset="0"/>
              </a:rPr>
              <a:t>Library, language interfaces, tools </a:t>
            </a:r>
          </a:p>
        </p:txBody>
      </p:sp>
    </p:spTree>
    <p:extLst>
      <p:ext uri="{BB962C8B-B14F-4D97-AF65-F5344CB8AC3E}">
        <p14:creationId xmlns:p14="http://schemas.microsoft.com/office/powerpoint/2010/main" val="4278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 bwMode="auto">
          <a:xfrm>
            <a:off x="304800" y="5257800"/>
            <a:ext cx="8382000" cy="533400"/>
          </a:xfrm>
          <a:prstGeom prst="ellipse">
            <a:avLst/>
          </a:prstGeom>
          <a:solidFill>
            <a:srgbClr val="22D8FF">
              <a:alpha val="27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Layers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AFBD-F6C1-4BBC-BE16-6ABDE0D892E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914400" y="1214735"/>
            <a:ext cx="5029200" cy="53340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8029" y="1214735"/>
            <a:ext cx="25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Application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14400" y="3276600"/>
            <a:ext cx="50292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8029" y="3348335"/>
            <a:ext cx="2254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Internals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60171" y="426273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VFD Layer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14400" y="4262734"/>
            <a:ext cx="5029200" cy="537866"/>
          </a:xfrm>
          <a:prstGeom prst="rect">
            <a:avLst/>
          </a:prstGeom>
          <a:solidFill>
            <a:schemeClr val="accent1">
              <a:lumMod val="75000"/>
              <a:alpha val="42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9081" y="5257800"/>
            <a:ext cx="146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file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0" y="1290935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Application buffer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914400" y="2209800"/>
            <a:ext cx="502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04826" y="2205335"/>
            <a:ext cx="3605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Object Layer (API)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0" y="2286000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H5Dwrite is called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96000" y="3276600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Data is prepared for I/O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96000" y="4324290"/>
            <a:ext cx="2895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SEC2 driver performs </a:t>
            </a:r>
          </a:p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I/O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Up-Down Arrow 41"/>
          <p:cNvSpPr/>
          <p:nvPr/>
        </p:nvSpPr>
        <p:spPr bwMode="auto">
          <a:xfrm>
            <a:off x="3352800" y="17481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0" name="Up-Down Arrow 69"/>
          <p:cNvSpPr/>
          <p:nvPr/>
        </p:nvSpPr>
        <p:spPr bwMode="auto">
          <a:xfrm>
            <a:off x="3352800" y="28149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1" name="Up-Down Arrow 70"/>
          <p:cNvSpPr/>
          <p:nvPr/>
        </p:nvSpPr>
        <p:spPr bwMode="auto">
          <a:xfrm>
            <a:off x="3352800" y="38055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2" name="Up-Down Arrow 71"/>
          <p:cNvSpPr/>
          <p:nvPr/>
        </p:nvSpPr>
        <p:spPr bwMode="auto">
          <a:xfrm>
            <a:off x="3352800" y="47961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63" name="Straight Connector 62"/>
          <p:cNvCxnSpPr>
            <a:stCxn id="25" idx="2"/>
            <a:endCxn id="60" idx="0"/>
          </p:cNvCxnSpPr>
          <p:nvPr/>
        </p:nvCxnSpPr>
        <p:spPr bwMode="auto">
          <a:xfrm>
            <a:off x="7543800" y="1691045"/>
            <a:ext cx="0" cy="59495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60" idx="2"/>
            <a:endCxn id="61" idx="0"/>
          </p:cNvCxnSpPr>
          <p:nvPr/>
        </p:nvCxnSpPr>
        <p:spPr bwMode="auto">
          <a:xfrm>
            <a:off x="7543800" y="2686110"/>
            <a:ext cx="0" cy="59049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stCxn id="61" idx="2"/>
            <a:endCxn id="62" idx="0"/>
          </p:cNvCxnSpPr>
          <p:nvPr/>
        </p:nvCxnSpPr>
        <p:spPr bwMode="auto">
          <a:xfrm>
            <a:off x="7543800" y="3676710"/>
            <a:ext cx="0" cy="64758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Arrow Connector 76"/>
          <p:cNvCxnSpPr>
            <a:stCxn id="62" idx="2"/>
          </p:cNvCxnSpPr>
          <p:nvPr/>
        </p:nvCxnSpPr>
        <p:spPr bwMode="auto">
          <a:xfrm>
            <a:off x="7543800" y="5032176"/>
            <a:ext cx="0" cy="30182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454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 bwMode="auto">
          <a:xfrm>
            <a:off x="228600" y="1447800"/>
            <a:ext cx="86868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4035" name="Rectangle 70"/>
          <p:cNvSpPr>
            <a:spLocks noChangeArrowheads="1"/>
          </p:cNvSpPr>
          <p:nvPr/>
        </p:nvSpPr>
        <p:spPr bwMode="auto">
          <a:xfrm>
            <a:off x="228600" y="1981200"/>
            <a:ext cx="3581400" cy="1066800"/>
          </a:xfrm>
          <a:prstGeom prst="rect">
            <a:avLst/>
          </a:prstGeom>
          <a:solidFill>
            <a:schemeClr val="tx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4036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010400" cy="762000"/>
          </a:xfrm>
        </p:spPr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API and Applications</a:t>
            </a:r>
          </a:p>
        </p:txBody>
      </p:sp>
      <p:sp>
        <p:nvSpPr>
          <p:cNvPr id="44037" name="Rectangle 77"/>
          <p:cNvSpPr>
            <a:spLocks noChangeArrowheads="1"/>
          </p:cNvSpPr>
          <p:nvPr/>
        </p:nvSpPr>
        <p:spPr bwMode="auto">
          <a:xfrm>
            <a:off x="228600" y="1981200"/>
            <a:ext cx="8686800" cy="1112838"/>
          </a:xfrm>
          <a:prstGeom prst="rect">
            <a:avLst/>
          </a:prstGeom>
          <a:solidFill>
            <a:srgbClr val="0000FF">
              <a:alpha val="5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4038" name="Rectangle 75"/>
          <p:cNvSpPr>
            <a:spLocks noChangeArrowheads="1"/>
          </p:cNvSpPr>
          <p:nvPr/>
        </p:nvSpPr>
        <p:spPr bwMode="auto">
          <a:xfrm>
            <a:off x="8153400" y="2170113"/>
            <a:ext cx="990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Calibri" pitchFamily="34" charset="0"/>
              </a:rPr>
              <a:t>…</a:t>
            </a:r>
          </a:p>
        </p:txBody>
      </p:sp>
      <p:sp>
        <p:nvSpPr>
          <p:cNvPr id="44039" name="Rectangle 76"/>
          <p:cNvSpPr>
            <a:spLocks noChangeArrowheads="1"/>
          </p:cNvSpPr>
          <p:nvPr/>
        </p:nvSpPr>
        <p:spPr bwMode="auto">
          <a:xfrm>
            <a:off x="228600" y="5334000"/>
            <a:ext cx="8686800" cy="457200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chemeClr val="bg1"/>
                </a:solidFill>
                <a:latin typeface="Calibri" pitchFamily="34" charset="0"/>
              </a:rPr>
              <a:t>Storage</a:t>
            </a:r>
          </a:p>
        </p:txBody>
      </p:sp>
      <p:sp>
        <p:nvSpPr>
          <p:cNvPr id="44040" name="Rectangle 80"/>
          <p:cNvSpPr>
            <a:spLocks noChangeArrowheads="1"/>
          </p:cNvSpPr>
          <p:nvPr/>
        </p:nvSpPr>
        <p:spPr bwMode="auto">
          <a:xfrm>
            <a:off x="152400" y="2043113"/>
            <a:ext cx="2209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1"/>
                </a:solidFill>
                <a:latin typeface="Calibri" pitchFamily="34" charset="0"/>
              </a:rPr>
              <a:t>Domain Data</a:t>
            </a:r>
            <a:br>
              <a:rPr lang="en-US" altLang="en-US">
                <a:solidFill>
                  <a:schemeClr val="bg1"/>
                </a:solidFill>
                <a:latin typeface="Calibri" pitchFamily="34" charset="0"/>
              </a:rPr>
            </a:br>
            <a:r>
              <a:rPr lang="en-US" altLang="en-US">
                <a:solidFill>
                  <a:schemeClr val="bg1"/>
                </a:solidFill>
                <a:latin typeface="Calibri" pitchFamily="34" charset="0"/>
              </a:rPr>
              <a:t>Objects</a:t>
            </a:r>
          </a:p>
        </p:txBody>
      </p:sp>
      <p:sp>
        <p:nvSpPr>
          <p:cNvPr id="44041" name="Diamond 99"/>
          <p:cNvSpPr>
            <a:spLocks noChangeArrowheads="1"/>
          </p:cNvSpPr>
          <p:nvPr/>
        </p:nvSpPr>
        <p:spPr bwMode="auto">
          <a:xfrm>
            <a:off x="2743200" y="1981200"/>
            <a:ext cx="990600" cy="9906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endParaRPr lang="en-US" altLang="en-US">
              <a:latin typeface="Calibri" pitchFamily="34" charset="0"/>
            </a:endParaRPr>
          </a:p>
          <a:p>
            <a:pPr algn="ctr" eaLnBrk="1" hangingPunct="1"/>
            <a:r>
              <a:rPr lang="en-US" altLang="en-US" sz="1600">
                <a:solidFill>
                  <a:schemeClr val="bg1"/>
                </a:solidFill>
                <a:latin typeface="Calibri" pitchFamily="34" charset="0"/>
              </a:rPr>
              <a:t> EOS</a:t>
            </a:r>
          </a:p>
          <a:p>
            <a:pPr algn="ctr" eaLnBrk="1" hangingPunct="1"/>
            <a:r>
              <a:rPr lang="en-US" altLang="en-US" sz="1600" i="1">
                <a:solidFill>
                  <a:schemeClr val="bg1"/>
                </a:solidFill>
                <a:latin typeface="Calibri" pitchFamily="34" charset="0"/>
              </a:rPr>
              <a:t>library</a:t>
            </a:r>
          </a:p>
        </p:txBody>
      </p:sp>
      <p:sp>
        <p:nvSpPr>
          <p:cNvPr id="44042" name="Rectangle 108"/>
          <p:cNvSpPr>
            <a:spLocks noChangeArrowheads="1"/>
          </p:cNvSpPr>
          <p:nvPr/>
        </p:nvSpPr>
        <p:spPr bwMode="auto">
          <a:xfrm>
            <a:off x="152400" y="1524000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1"/>
                </a:solidFill>
                <a:latin typeface="Calibri" pitchFamily="34" charset="0"/>
              </a:rPr>
              <a:t>Applications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810000" y="1905000"/>
            <a:ext cx="5105400" cy="1066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4044" name="Rectangle 114"/>
          <p:cNvSpPr>
            <a:spLocks noChangeArrowheads="1"/>
          </p:cNvSpPr>
          <p:nvPr/>
        </p:nvSpPr>
        <p:spPr bwMode="auto">
          <a:xfrm>
            <a:off x="2667000" y="1447800"/>
            <a:ext cx="11430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EOS</a:t>
            </a:r>
          </a:p>
          <a:p>
            <a:pPr algn="ctr" eaLnBrk="1" hangingPunct="1"/>
            <a:r>
              <a:rPr lang="en-US" altLang="en-US" sz="1600">
                <a:latin typeface="Calibri" pitchFamily="34" charset="0"/>
              </a:rPr>
              <a:t>Application</a:t>
            </a:r>
          </a:p>
        </p:txBody>
      </p:sp>
      <p:sp>
        <p:nvSpPr>
          <p:cNvPr id="44045" name="Rectangle 116"/>
          <p:cNvSpPr>
            <a:spLocks noChangeArrowheads="1"/>
          </p:cNvSpPr>
          <p:nvPr/>
        </p:nvSpPr>
        <p:spPr bwMode="auto">
          <a:xfrm>
            <a:off x="6705600" y="1447800"/>
            <a:ext cx="1143000" cy="1524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MATLAB</a:t>
            </a:r>
          </a:p>
          <a:p>
            <a:pPr algn="ctr" eaLnBrk="1" hangingPunct="1"/>
            <a:endParaRPr lang="en-US" altLang="en-US" sz="1600">
              <a:latin typeface="Calibri" pitchFamily="34" charset="0"/>
            </a:endParaRPr>
          </a:p>
        </p:txBody>
      </p:sp>
      <p:sp>
        <p:nvSpPr>
          <p:cNvPr id="44046" name="Slide Number Placeholder 5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77D4F0B-84BC-4DAC-8106-F96B3AE1FE30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34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4047" name="Rectangle 97"/>
          <p:cNvSpPr>
            <a:spLocks noChangeArrowheads="1"/>
          </p:cNvSpPr>
          <p:nvPr/>
        </p:nvSpPr>
        <p:spPr bwMode="auto">
          <a:xfrm>
            <a:off x="228600" y="2971800"/>
            <a:ext cx="8686800" cy="23622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chemeClr val="bg1"/>
                </a:solidFill>
                <a:latin typeface="Calibri" pitchFamily="34" charset="0"/>
              </a:rPr>
              <a:t>HDF5  Library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2746864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98"/>
          <p:cNvSpPr>
            <a:spLocks noChangeArrowheads="1"/>
          </p:cNvSpPr>
          <p:nvPr/>
        </p:nvSpPr>
        <p:spPr bwMode="auto">
          <a:xfrm>
            <a:off x="228600" y="5334000"/>
            <a:ext cx="8686800" cy="76200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3" name="Rectangle 77"/>
          <p:cNvSpPr>
            <a:spLocks noChangeArrowheads="1"/>
          </p:cNvSpPr>
          <p:nvPr/>
        </p:nvSpPr>
        <p:spPr bwMode="auto">
          <a:xfrm>
            <a:off x="228600" y="1905000"/>
            <a:ext cx="8686800" cy="1143000"/>
          </a:xfrm>
          <a:prstGeom prst="rect">
            <a:avLst/>
          </a:prstGeom>
          <a:solidFill>
            <a:srgbClr val="0000FF">
              <a:alpha val="5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228600" y="5410200"/>
            <a:ext cx="8686800" cy="1143000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5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010400" cy="533400"/>
          </a:xfrm>
        </p:spPr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Software Layers &amp; Storage</a:t>
            </a:r>
          </a:p>
        </p:txBody>
      </p:sp>
      <p:sp>
        <p:nvSpPr>
          <p:cNvPr id="46086" name="Rectangle 13"/>
          <p:cNvSpPr>
            <a:spLocks noChangeArrowheads="1"/>
          </p:cNvSpPr>
          <p:nvPr/>
        </p:nvSpPr>
        <p:spPr bwMode="auto">
          <a:xfrm>
            <a:off x="762000" y="5464175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latin typeface="Calibri" pitchFamily="34" charset="0"/>
              </a:rPr>
              <a:t>HDF5 File Format</a:t>
            </a:r>
          </a:p>
        </p:txBody>
      </p:sp>
      <p:sp>
        <p:nvSpPr>
          <p:cNvPr id="46087" name="Flowchart: Document 8"/>
          <p:cNvSpPr>
            <a:spLocks noChangeArrowheads="1"/>
          </p:cNvSpPr>
          <p:nvPr/>
        </p:nvSpPr>
        <p:spPr bwMode="auto">
          <a:xfrm>
            <a:off x="24384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8" name="Rectangle 15"/>
          <p:cNvSpPr>
            <a:spLocks noChangeArrowheads="1"/>
          </p:cNvSpPr>
          <p:nvPr/>
        </p:nvSpPr>
        <p:spPr bwMode="auto">
          <a:xfrm>
            <a:off x="2971800" y="57912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File</a:t>
            </a:r>
          </a:p>
        </p:txBody>
      </p:sp>
      <p:sp>
        <p:nvSpPr>
          <p:cNvPr id="46089" name="Flowchart: Document 9"/>
          <p:cNvSpPr>
            <a:spLocks noChangeArrowheads="1"/>
          </p:cNvSpPr>
          <p:nvPr/>
        </p:nvSpPr>
        <p:spPr bwMode="auto">
          <a:xfrm>
            <a:off x="4114800" y="59436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0" name="Flowchart: Document 10"/>
          <p:cNvSpPr>
            <a:spLocks noChangeArrowheads="1"/>
          </p:cNvSpPr>
          <p:nvPr/>
        </p:nvSpPr>
        <p:spPr bwMode="auto">
          <a:xfrm>
            <a:off x="39624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1" name="Rectangle 16"/>
          <p:cNvSpPr>
            <a:spLocks noChangeArrowheads="1"/>
          </p:cNvSpPr>
          <p:nvPr/>
        </p:nvSpPr>
        <p:spPr bwMode="auto">
          <a:xfrm>
            <a:off x="4648200" y="5715000"/>
            <a:ext cx="83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Split </a:t>
            </a:r>
            <a:br>
              <a:rPr lang="en-US" altLang="en-US" sz="1800">
                <a:latin typeface="Calibri" pitchFamily="34" charset="0"/>
              </a:rPr>
            </a:br>
            <a:r>
              <a:rPr lang="en-US" altLang="en-US" sz="1800">
                <a:latin typeface="Calibri" pitchFamily="34" charset="0"/>
              </a:rPr>
              <a:t>Files</a:t>
            </a:r>
          </a:p>
        </p:txBody>
      </p:sp>
      <p:sp>
        <p:nvSpPr>
          <p:cNvPr id="46092" name="Rectangle 17"/>
          <p:cNvSpPr>
            <a:spLocks noChangeArrowheads="1"/>
          </p:cNvSpPr>
          <p:nvPr/>
        </p:nvSpPr>
        <p:spPr bwMode="auto">
          <a:xfrm>
            <a:off x="6400800" y="55626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File on Parallel Filesystem</a:t>
            </a:r>
          </a:p>
        </p:txBody>
      </p:sp>
      <p:sp>
        <p:nvSpPr>
          <p:cNvPr id="46093" name="Flowchart: Magnetic Disk 5"/>
          <p:cNvSpPr>
            <a:spLocks noChangeArrowheads="1"/>
          </p:cNvSpPr>
          <p:nvPr/>
        </p:nvSpPr>
        <p:spPr bwMode="auto">
          <a:xfrm>
            <a:off x="5562600" y="55626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4" name="Flowchart: Magnetic Disk 6"/>
          <p:cNvSpPr>
            <a:spLocks noChangeArrowheads="1"/>
          </p:cNvSpPr>
          <p:nvPr/>
        </p:nvSpPr>
        <p:spPr bwMode="auto">
          <a:xfrm>
            <a:off x="5715000" y="57150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5" name="Flowchart: Magnetic Disk 7"/>
          <p:cNvSpPr>
            <a:spLocks noChangeArrowheads="1"/>
          </p:cNvSpPr>
          <p:nvPr/>
        </p:nvSpPr>
        <p:spPr bwMode="auto">
          <a:xfrm>
            <a:off x="5867400" y="58674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6" name="Flowchart: Document 18"/>
          <p:cNvSpPr>
            <a:spLocks noChangeArrowheads="1"/>
          </p:cNvSpPr>
          <p:nvPr/>
        </p:nvSpPr>
        <p:spPr bwMode="auto">
          <a:xfrm>
            <a:off x="56388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7" name="Rectangle 25"/>
          <p:cNvSpPr>
            <a:spLocks noChangeArrowheads="1"/>
          </p:cNvSpPr>
          <p:nvPr/>
        </p:nvSpPr>
        <p:spPr bwMode="auto">
          <a:xfrm>
            <a:off x="8077200" y="5807075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Other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2022" y="5553670"/>
            <a:ext cx="5055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D919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46099" name="Rectangle 28"/>
          <p:cNvSpPr>
            <a:spLocks noChangeArrowheads="1"/>
          </p:cNvSpPr>
          <p:nvPr/>
        </p:nvSpPr>
        <p:spPr bwMode="auto">
          <a:xfrm>
            <a:off x="228600" y="4191000"/>
            <a:ext cx="8686800" cy="1143000"/>
          </a:xfrm>
          <a:prstGeom prst="rect">
            <a:avLst/>
          </a:prstGeom>
          <a:solidFill>
            <a:srgbClr val="0000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0" name="Rectangle 29"/>
          <p:cNvSpPr>
            <a:spLocks noChangeArrowheads="1"/>
          </p:cNvSpPr>
          <p:nvPr/>
        </p:nvSpPr>
        <p:spPr bwMode="auto">
          <a:xfrm>
            <a:off x="609600" y="4964113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I/O Drivers</a:t>
            </a:r>
          </a:p>
        </p:txBody>
      </p:sp>
      <p:sp>
        <p:nvSpPr>
          <p:cNvPr id="46101" name="Rectangle 30"/>
          <p:cNvSpPr>
            <a:spLocks noChangeArrowheads="1"/>
          </p:cNvSpPr>
          <p:nvPr/>
        </p:nvSpPr>
        <p:spPr bwMode="auto">
          <a:xfrm>
            <a:off x="685800" y="4271963"/>
            <a:ext cx="152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latin typeface="Calibri" pitchFamily="34" charset="0"/>
              </a:rPr>
              <a:t>Virtual File Layer</a:t>
            </a:r>
          </a:p>
        </p:txBody>
      </p:sp>
      <p:sp>
        <p:nvSpPr>
          <p:cNvPr id="46102" name="Oval 31"/>
          <p:cNvSpPr>
            <a:spLocks noChangeArrowheads="1"/>
          </p:cNvSpPr>
          <p:nvPr/>
        </p:nvSpPr>
        <p:spPr bwMode="auto">
          <a:xfrm>
            <a:off x="22860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3" name="Rectangle 33"/>
          <p:cNvSpPr>
            <a:spLocks noChangeArrowheads="1"/>
          </p:cNvSpPr>
          <p:nvPr/>
        </p:nvSpPr>
        <p:spPr bwMode="auto">
          <a:xfrm>
            <a:off x="2286000" y="4495800"/>
            <a:ext cx="83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Posix I/O</a:t>
            </a:r>
          </a:p>
        </p:txBody>
      </p:sp>
      <p:sp>
        <p:nvSpPr>
          <p:cNvPr id="46104" name="Oval 37"/>
          <p:cNvSpPr>
            <a:spLocks noChangeArrowheads="1"/>
          </p:cNvSpPr>
          <p:nvPr/>
        </p:nvSpPr>
        <p:spPr bwMode="auto">
          <a:xfrm>
            <a:off x="38862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5" name="Rectangle 38"/>
          <p:cNvSpPr>
            <a:spLocks noChangeArrowheads="1"/>
          </p:cNvSpPr>
          <p:nvPr/>
        </p:nvSpPr>
        <p:spPr bwMode="auto">
          <a:xfrm>
            <a:off x="3886200" y="4459288"/>
            <a:ext cx="83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Split Files</a:t>
            </a:r>
          </a:p>
        </p:txBody>
      </p:sp>
      <p:sp>
        <p:nvSpPr>
          <p:cNvPr id="46106" name="Oval 40"/>
          <p:cNvSpPr>
            <a:spLocks noChangeArrowheads="1"/>
          </p:cNvSpPr>
          <p:nvPr/>
        </p:nvSpPr>
        <p:spPr bwMode="auto">
          <a:xfrm>
            <a:off x="54864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7" name="Rectangle 41"/>
          <p:cNvSpPr>
            <a:spLocks noChangeArrowheads="1"/>
          </p:cNvSpPr>
          <p:nvPr/>
        </p:nvSpPr>
        <p:spPr bwMode="auto">
          <a:xfrm>
            <a:off x="5486400" y="46148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MPI I/O</a:t>
            </a:r>
          </a:p>
        </p:txBody>
      </p:sp>
      <p:sp>
        <p:nvSpPr>
          <p:cNvPr id="46108" name="Oval 43"/>
          <p:cNvSpPr>
            <a:spLocks noChangeArrowheads="1"/>
          </p:cNvSpPr>
          <p:nvPr/>
        </p:nvSpPr>
        <p:spPr bwMode="auto">
          <a:xfrm>
            <a:off x="75057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9" name="Rectangle 44"/>
          <p:cNvSpPr>
            <a:spLocks noChangeArrowheads="1"/>
          </p:cNvSpPr>
          <p:nvPr/>
        </p:nvSpPr>
        <p:spPr bwMode="auto">
          <a:xfrm>
            <a:off x="7467600" y="45720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Custom</a:t>
            </a:r>
          </a:p>
        </p:txBody>
      </p:sp>
      <p:sp>
        <p:nvSpPr>
          <p:cNvPr id="52" name="Down Arrow 51"/>
          <p:cNvSpPr/>
          <p:nvPr/>
        </p:nvSpPr>
        <p:spPr bwMode="auto">
          <a:xfrm>
            <a:off x="41910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57912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4" name="Down Arrow 53"/>
          <p:cNvSpPr/>
          <p:nvPr/>
        </p:nvSpPr>
        <p:spPr bwMode="auto">
          <a:xfrm>
            <a:off x="78486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6113" name="Rectangle 54"/>
          <p:cNvSpPr>
            <a:spLocks noChangeArrowheads="1"/>
          </p:cNvSpPr>
          <p:nvPr/>
        </p:nvSpPr>
        <p:spPr bwMode="auto">
          <a:xfrm>
            <a:off x="228600" y="3048000"/>
            <a:ext cx="8686800" cy="1143000"/>
          </a:xfrm>
          <a:prstGeom prst="rect">
            <a:avLst/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14" name="Rectangle 55"/>
          <p:cNvSpPr>
            <a:spLocks noChangeArrowheads="1"/>
          </p:cNvSpPr>
          <p:nvPr/>
        </p:nvSpPr>
        <p:spPr bwMode="auto">
          <a:xfrm>
            <a:off x="609600" y="3429000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Internals</a:t>
            </a:r>
          </a:p>
        </p:txBody>
      </p:sp>
      <p:sp>
        <p:nvSpPr>
          <p:cNvPr id="46115" name="Flowchart: Punched Tape 56"/>
          <p:cNvSpPr>
            <a:spLocks noChangeArrowheads="1"/>
          </p:cNvSpPr>
          <p:nvPr/>
        </p:nvSpPr>
        <p:spPr bwMode="auto">
          <a:xfrm>
            <a:off x="22860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16" name="Rectangle 57"/>
          <p:cNvSpPr>
            <a:spLocks noChangeArrowheads="1"/>
          </p:cNvSpPr>
          <p:nvPr/>
        </p:nvSpPr>
        <p:spPr bwMode="auto">
          <a:xfrm>
            <a:off x="2286000" y="3352800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Memory Mgmt</a:t>
            </a:r>
          </a:p>
        </p:txBody>
      </p:sp>
      <p:sp>
        <p:nvSpPr>
          <p:cNvPr id="46117" name="Flowchart: Punched Tape 60"/>
          <p:cNvSpPr>
            <a:spLocks noChangeArrowheads="1"/>
          </p:cNvSpPr>
          <p:nvPr/>
        </p:nvSpPr>
        <p:spPr bwMode="auto">
          <a:xfrm>
            <a:off x="3314700" y="3276600"/>
            <a:ext cx="11430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18" name="Rectangle 61"/>
          <p:cNvSpPr>
            <a:spLocks noChangeArrowheads="1"/>
          </p:cNvSpPr>
          <p:nvPr/>
        </p:nvSpPr>
        <p:spPr bwMode="auto">
          <a:xfrm>
            <a:off x="3276600" y="3352800"/>
            <a:ext cx="121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Datatype Conversion</a:t>
            </a:r>
          </a:p>
        </p:txBody>
      </p:sp>
      <p:sp>
        <p:nvSpPr>
          <p:cNvPr id="46119" name="Flowchart: Punched Tape 64"/>
          <p:cNvSpPr>
            <a:spLocks noChangeArrowheads="1"/>
          </p:cNvSpPr>
          <p:nvPr/>
        </p:nvSpPr>
        <p:spPr bwMode="auto">
          <a:xfrm>
            <a:off x="44196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0" name="Rectangle 65"/>
          <p:cNvSpPr>
            <a:spLocks noChangeArrowheads="1"/>
          </p:cNvSpPr>
          <p:nvPr/>
        </p:nvSpPr>
        <p:spPr bwMode="auto">
          <a:xfrm>
            <a:off x="4495800" y="347345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Filters</a:t>
            </a:r>
          </a:p>
        </p:txBody>
      </p:sp>
      <p:sp>
        <p:nvSpPr>
          <p:cNvPr id="46121" name="Flowchart: Punched Tape 63"/>
          <p:cNvSpPr>
            <a:spLocks noChangeArrowheads="1"/>
          </p:cNvSpPr>
          <p:nvPr/>
        </p:nvSpPr>
        <p:spPr bwMode="auto">
          <a:xfrm>
            <a:off x="54864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2" name="Rectangle 66"/>
          <p:cNvSpPr>
            <a:spLocks noChangeArrowheads="1"/>
          </p:cNvSpPr>
          <p:nvPr/>
        </p:nvSpPr>
        <p:spPr bwMode="auto">
          <a:xfrm>
            <a:off x="5486400" y="3352800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Chunked Storage</a:t>
            </a:r>
          </a:p>
        </p:txBody>
      </p:sp>
      <p:sp>
        <p:nvSpPr>
          <p:cNvPr id="46123" name="Flowchart: Punched Tape 68"/>
          <p:cNvSpPr>
            <a:spLocks noChangeArrowheads="1"/>
          </p:cNvSpPr>
          <p:nvPr/>
        </p:nvSpPr>
        <p:spPr bwMode="auto">
          <a:xfrm>
            <a:off x="6553200" y="3276600"/>
            <a:ext cx="12954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4" name="Rectangle 69"/>
          <p:cNvSpPr>
            <a:spLocks noChangeArrowheads="1"/>
          </p:cNvSpPr>
          <p:nvPr/>
        </p:nvSpPr>
        <p:spPr bwMode="auto">
          <a:xfrm>
            <a:off x="6599238" y="3352800"/>
            <a:ext cx="1203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Version Compatibility</a:t>
            </a:r>
          </a:p>
        </p:txBody>
      </p:sp>
      <p:sp>
        <p:nvSpPr>
          <p:cNvPr id="46125" name="Flowchart: Punched Tape 72"/>
          <p:cNvSpPr>
            <a:spLocks noChangeArrowheads="1"/>
          </p:cNvSpPr>
          <p:nvPr/>
        </p:nvSpPr>
        <p:spPr bwMode="auto">
          <a:xfrm>
            <a:off x="78486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6" name="Rectangle 73"/>
          <p:cNvSpPr>
            <a:spLocks noChangeArrowheads="1"/>
          </p:cNvSpPr>
          <p:nvPr/>
        </p:nvSpPr>
        <p:spPr bwMode="auto">
          <a:xfrm>
            <a:off x="7886700" y="33528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and so on…</a:t>
            </a:r>
          </a:p>
        </p:txBody>
      </p:sp>
      <p:sp>
        <p:nvSpPr>
          <p:cNvPr id="46127" name="Rectangle 78"/>
          <p:cNvSpPr>
            <a:spLocks noChangeArrowheads="1"/>
          </p:cNvSpPr>
          <p:nvPr/>
        </p:nvSpPr>
        <p:spPr bwMode="auto">
          <a:xfrm>
            <a:off x="685800" y="1905000"/>
            <a:ext cx="1905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Language</a:t>
            </a:r>
          </a:p>
          <a:p>
            <a:pPr algn="ctr" eaLnBrk="1" hangingPunct="1"/>
            <a:r>
              <a:rPr lang="en-US" altLang="en-US" sz="2000">
                <a:latin typeface="Calibri" pitchFamily="34" charset="0"/>
              </a:rPr>
              <a:t>Interfaces</a:t>
            </a:r>
          </a:p>
        </p:txBody>
      </p:sp>
      <p:sp>
        <p:nvSpPr>
          <p:cNvPr id="46128" name="Rectangle 79"/>
          <p:cNvSpPr>
            <a:spLocks noChangeArrowheads="1"/>
          </p:cNvSpPr>
          <p:nvPr/>
        </p:nvSpPr>
        <p:spPr bwMode="auto">
          <a:xfrm>
            <a:off x="533400" y="2590800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C, Fortran, C++</a:t>
            </a:r>
          </a:p>
        </p:txBody>
      </p:sp>
      <p:sp>
        <p:nvSpPr>
          <p:cNvPr id="88" name="Round Diagonal Corner Rectangle 87"/>
          <p:cNvSpPr/>
          <p:nvPr/>
        </p:nvSpPr>
        <p:spPr bwMode="auto">
          <a:xfrm>
            <a:off x="2646363" y="1905000"/>
            <a:ext cx="2992437" cy="1143000"/>
          </a:xfrm>
          <a:prstGeom prst="round2DiagRect">
            <a:avLst/>
          </a:prstGeom>
          <a:solidFill>
            <a:srgbClr val="DD919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6130" name="Rectangle 81"/>
          <p:cNvSpPr>
            <a:spLocks noChangeArrowheads="1"/>
          </p:cNvSpPr>
          <p:nvPr/>
        </p:nvSpPr>
        <p:spPr bwMode="auto">
          <a:xfrm>
            <a:off x="2438400" y="2090738"/>
            <a:ext cx="339566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200">
                <a:latin typeface="Calibri" pitchFamily="34" charset="0"/>
              </a:rPr>
              <a:t>HDF5 Data Model Objects</a:t>
            </a:r>
            <a:r>
              <a:rPr lang="en-US" altLang="en-US">
                <a:latin typeface="Calibri" pitchFamily="34" charset="0"/>
              </a:rPr>
              <a:t/>
            </a:r>
            <a:br>
              <a:rPr lang="en-US" altLang="en-US">
                <a:latin typeface="Calibri" pitchFamily="34" charset="0"/>
              </a:rPr>
            </a:br>
            <a:r>
              <a:rPr lang="en-US" altLang="en-US" sz="1600">
                <a:latin typeface="Calibri" pitchFamily="34" charset="0"/>
              </a:rPr>
              <a:t>Groups, Datasets, Attributes, …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91" name="Round Diagonal Corner Rectangle 90"/>
          <p:cNvSpPr/>
          <p:nvPr/>
        </p:nvSpPr>
        <p:spPr bwMode="auto">
          <a:xfrm>
            <a:off x="5692775" y="1905000"/>
            <a:ext cx="2895600" cy="1143000"/>
          </a:xfrm>
          <a:prstGeom prst="round2DiagRect">
            <a:avLst/>
          </a:prstGeom>
          <a:solidFill>
            <a:srgbClr val="DD919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6132" name="Rectangle 91"/>
          <p:cNvSpPr>
            <a:spLocks noChangeArrowheads="1"/>
          </p:cNvSpPr>
          <p:nvPr/>
        </p:nvSpPr>
        <p:spPr bwMode="auto">
          <a:xfrm>
            <a:off x="5443538" y="2057400"/>
            <a:ext cx="3395662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Calibri" pitchFamily="34" charset="0"/>
              </a:rPr>
              <a:t>Tunable Properties</a:t>
            </a:r>
            <a:br>
              <a:rPr lang="en-US" altLang="en-US">
                <a:latin typeface="Calibri" pitchFamily="34" charset="0"/>
              </a:rPr>
            </a:br>
            <a:r>
              <a:rPr lang="en-US" altLang="en-US" sz="1600">
                <a:latin typeface="Calibri" pitchFamily="34" charset="0"/>
              </a:rPr>
              <a:t>Chunk Size, I/O Driver, … 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228600" y="1905000"/>
            <a:ext cx="381000" cy="3429000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HDF5 Library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228600" y="5410200"/>
            <a:ext cx="381000" cy="1143000"/>
          </a:xfrm>
          <a:prstGeom prst="rect">
            <a:avLst/>
          </a:prstGeom>
          <a:solidFill>
            <a:srgbClr val="00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Storage</a:t>
            </a:r>
          </a:p>
        </p:txBody>
      </p:sp>
      <p:sp>
        <p:nvSpPr>
          <p:cNvPr id="46135" name="Rectangle 97"/>
          <p:cNvSpPr>
            <a:spLocks noChangeArrowheads="1"/>
          </p:cNvSpPr>
          <p:nvPr/>
        </p:nvSpPr>
        <p:spPr bwMode="auto">
          <a:xfrm>
            <a:off x="228600" y="1828800"/>
            <a:ext cx="8686800" cy="762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101" name="Flowchart: Data 100"/>
          <p:cNvSpPr/>
          <p:nvPr/>
        </p:nvSpPr>
        <p:spPr bwMode="auto">
          <a:xfrm>
            <a:off x="3581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>
                <a:latin typeface="Calibri"/>
                <a:ea typeface="Calibri"/>
                <a:cs typeface="Calibri"/>
              </a:rPr>
              <a:t>h5dump</a:t>
            </a:r>
          </a:p>
          <a:p>
            <a:pPr algn="ctr"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tool</a:t>
            </a:r>
          </a:p>
        </p:txBody>
      </p:sp>
      <p:sp>
        <p:nvSpPr>
          <p:cNvPr id="103" name="Flowchart: Data 102"/>
          <p:cNvSpPr/>
          <p:nvPr/>
        </p:nvSpPr>
        <p:spPr bwMode="auto">
          <a:xfrm>
            <a:off x="2438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9144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 sz="1600">
              <a:latin typeface="Calibri" pitchFamily="34" charset="0"/>
            </a:endParaRPr>
          </a:p>
          <a:p>
            <a:pPr eaLnBrk="1" hangingPunct="1"/>
            <a:endParaRPr lang="en-US" altLang="en-US" sz="1600">
              <a:latin typeface="Calibri" pitchFamily="34" charset="0"/>
            </a:endParaRPr>
          </a:p>
          <a:p>
            <a:pPr eaLnBrk="1" hangingPunct="1"/>
            <a:r>
              <a:rPr lang="en-US" altLang="en-US" sz="1600">
                <a:latin typeface="Calibri" pitchFamily="34" charset="0"/>
              </a:rPr>
              <a:t>High Level</a:t>
            </a:r>
          </a:p>
          <a:p>
            <a:pPr eaLnBrk="1" hangingPunct="1"/>
            <a:r>
              <a:rPr lang="en-US" altLang="en-US" sz="1600">
                <a:latin typeface="Calibri" pitchFamily="34" charset="0"/>
              </a:rPr>
              <a:t>APIs</a:t>
            </a:r>
            <a:endParaRPr lang="en-US" altLang="en-US" sz="1600" i="1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108" name="Flowchart: Data 107"/>
          <p:cNvSpPr/>
          <p:nvPr/>
        </p:nvSpPr>
        <p:spPr bwMode="auto">
          <a:xfrm>
            <a:off x="59436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rIns="0" anchor="ctr" anchorCtr="1"/>
          <a:lstStyle/>
          <a:p>
            <a:pPr>
              <a:defRPr/>
            </a:pPr>
            <a:r>
              <a:rPr lang="en-US" sz="1600" dirty="0" err="1">
                <a:latin typeface="Calibri"/>
                <a:ea typeface="Calibri"/>
                <a:cs typeface="Calibri"/>
              </a:rPr>
              <a:t>HDFview</a:t>
            </a:r>
            <a:endParaRPr lang="en-US" sz="1600" dirty="0"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    tool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228600" y="914400"/>
            <a:ext cx="3810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Tools</a:t>
            </a:r>
          </a:p>
        </p:txBody>
      </p:sp>
      <p:sp>
        <p:nvSpPr>
          <p:cNvPr id="110" name="Flowchart: Data 109"/>
          <p:cNvSpPr/>
          <p:nvPr/>
        </p:nvSpPr>
        <p:spPr bwMode="auto">
          <a:xfrm>
            <a:off x="48006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Calibri" pitchFamily="34" charset="0"/>
              </a:rPr>
              <a:t>  h5repack</a:t>
            </a:r>
          </a:p>
          <a:p>
            <a:pPr eaLnBrk="1" hangingPunct="1"/>
            <a:r>
              <a:rPr lang="en-US" altLang="en-US" sz="1600" i="1">
                <a:latin typeface="Calibri" pitchFamily="34" charset="0"/>
              </a:rPr>
              <a:t>   tool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6705600" y="1600200"/>
            <a:ext cx="15240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Java Interface</a:t>
            </a:r>
          </a:p>
        </p:txBody>
      </p:sp>
      <p:sp>
        <p:nvSpPr>
          <p:cNvPr id="115" name="Down Arrow 114"/>
          <p:cNvSpPr/>
          <p:nvPr/>
        </p:nvSpPr>
        <p:spPr bwMode="auto">
          <a:xfrm>
            <a:off x="25908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71" name="Flowchart: Data 102"/>
          <p:cNvSpPr/>
          <p:nvPr/>
        </p:nvSpPr>
        <p:spPr bwMode="auto">
          <a:xfrm>
            <a:off x="1295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9144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 sz="1600">
              <a:latin typeface="Calibri" pitchFamily="34" charset="0"/>
            </a:endParaRPr>
          </a:p>
          <a:p>
            <a:pPr eaLnBrk="1" hangingPunct="1"/>
            <a:r>
              <a:rPr lang="en-US" altLang="en-US" sz="1600">
                <a:latin typeface="Calibri" pitchFamily="34" charset="0"/>
              </a:rPr>
              <a:t>…</a:t>
            </a:r>
            <a:endParaRPr lang="en-US" altLang="en-US" sz="1600" i="1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2819400" y="914400"/>
            <a:ext cx="566738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API</a:t>
            </a:r>
          </a:p>
        </p:txBody>
      </p:sp>
      <p:sp>
        <p:nvSpPr>
          <p:cNvPr id="46145" name="Slide Number Placeholder 7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788F9909-665A-4783-8E9E-22A4CF2C4517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35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3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2491594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Useful Tools For New Users</a:t>
            </a:r>
          </a:p>
        </p:txBody>
      </p:sp>
      <p:sp>
        <p:nvSpPr>
          <p:cNvPr id="279559" name="Text Box 7"/>
          <p:cNvSpPr txBox="1">
            <a:spLocks noChangeArrowheads="1"/>
          </p:cNvSpPr>
          <p:nvPr/>
        </p:nvSpPr>
        <p:spPr bwMode="auto">
          <a:xfrm>
            <a:off x="228600" y="1295400"/>
            <a:ext cx="8683625" cy="56943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5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800">
                <a:latin typeface="Calibri" pitchFamily="34" charset="0"/>
              </a:rPr>
              <a:t>h5dump:	</a:t>
            </a:r>
          </a:p>
          <a:p>
            <a:pPr eaLnBrk="1" hangingPunct="1"/>
            <a:r>
              <a:rPr lang="en-US" altLang="en-US" sz="2800">
                <a:latin typeface="Calibri" pitchFamily="34" charset="0"/>
              </a:rPr>
              <a:t>	Tool to “dump” or display contents of HDF5 files</a:t>
            </a:r>
          </a:p>
          <a:p>
            <a:pPr eaLnBrk="1" hangingPunct="1"/>
            <a:endParaRPr lang="en-US" altLang="en-US" sz="2800">
              <a:latin typeface="Calibri" pitchFamily="34" charset="0"/>
            </a:endParaRPr>
          </a:p>
          <a:p>
            <a:pPr eaLnBrk="1" hangingPunct="1"/>
            <a:r>
              <a:rPr lang="en-US" altLang="en-US" sz="2800">
                <a:latin typeface="Calibri" pitchFamily="34" charset="0"/>
              </a:rPr>
              <a:t>h5cc, h5c++, h5fc:</a:t>
            </a:r>
          </a:p>
          <a:p>
            <a:pPr eaLnBrk="1" hangingPunct="1"/>
            <a:r>
              <a:rPr lang="en-US" altLang="en-US" sz="2800">
                <a:latin typeface="Calibri" pitchFamily="34" charset="0"/>
              </a:rPr>
              <a:t>	Scripts to compile applications</a:t>
            </a:r>
          </a:p>
          <a:p>
            <a:pPr eaLnBrk="1" hangingPunct="1"/>
            <a:endParaRPr lang="en-US" altLang="en-US" sz="2800">
              <a:latin typeface="Calibri" pitchFamily="34" charset="0"/>
            </a:endParaRPr>
          </a:p>
          <a:p>
            <a:pPr eaLnBrk="1" hangingPunct="1"/>
            <a:r>
              <a:rPr lang="en-US" altLang="en-US" sz="2800">
                <a:latin typeface="Calibri" pitchFamily="34" charset="0"/>
              </a:rPr>
              <a:t>HDFView:</a:t>
            </a:r>
          </a:p>
          <a:p>
            <a:pPr eaLnBrk="1" hangingPunct="1"/>
            <a:r>
              <a:rPr lang="en-US" altLang="en-US" sz="2800">
                <a:latin typeface="Calibri" pitchFamily="34" charset="0"/>
              </a:rPr>
              <a:t> 	Java browser to view HDF4 and HDF5 files</a:t>
            </a:r>
          </a:p>
          <a:p>
            <a:pPr eaLnBrk="1" hangingPunct="1"/>
            <a:r>
              <a:rPr lang="en-US" altLang="en-US" sz="2800">
                <a:latin typeface="Calibri" pitchFamily="34" charset="0"/>
              </a:rPr>
              <a:t>  	 </a:t>
            </a:r>
            <a:r>
              <a:rPr lang="en-US" altLang="en-US" sz="2800">
                <a:latin typeface="Calibri" pitchFamily="34" charset="0"/>
                <a:hlinkClick r:id="rId3"/>
              </a:rPr>
              <a:t>http://www.hdfgroup.org/hdf-java-html/hdfview/</a:t>
            </a:r>
            <a:endParaRPr lang="en-US" altLang="en-US" sz="2800">
              <a:latin typeface="Calibri" pitchFamily="34" charset="0"/>
            </a:endParaRPr>
          </a:p>
          <a:p>
            <a:pPr eaLnBrk="1" hangingPunct="1"/>
            <a:endParaRPr lang="en-US" altLang="en-US" sz="2800">
              <a:latin typeface="Calibri" pitchFamily="34" charset="0"/>
            </a:endParaRPr>
          </a:p>
          <a:p>
            <a:pPr eaLnBrk="1" hangingPunct="1"/>
            <a:endParaRPr lang="en-US" altLang="en-US" sz="2800">
              <a:latin typeface="Calibri" pitchFamily="34" charset="0"/>
            </a:endParaRPr>
          </a:p>
          <a:p>
            <a:pPr eaLnBrk="1" hangingPunct="1"/>
            <a:endParaRPr lang="en-US" altLang="en-US" sz="3200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8132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AD704F6-E801-4D2C-A5B5-214815477B02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36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144498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makes HDF5 special?</a:t>
            </a:r>
            <a:br>
              <a:rPr lang="en-US" dirty="0" smtClean="0"/>
            </a:br>
            <a:r>
              <a:rPr lang="en-US" dirty="0" smtClean="0"/>
              <a:t>What is its “secret sauce?”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(It’s an open secret.)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5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 </a:t>
            </a:r>
            <a:br>
              <a:rPr lang="en-US" dirty="0" smtClean="0"/>
            </a:br>
            <a:r>
              <a:rPr lang="en-US" dirty="0" smtClean="0"/>
              <a:t>File structures and metadata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624F-03F1-47C1-8942-6E2047E6C68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52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structures and metadata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27042-40D0-458A-9FF3-692E022B63D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 descr="File:PSF-scroll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" y="1114939"/>
            <a:ext cx="3080004" cy="28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Book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900781"/>
            <a:ext cx="2819400" cy="235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c/c9/Index_Pag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3651905"/>
            <a:ext cx="3337987" cy="264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199" y="1112192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sequential</a:t>
            </a:r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6601" y="212191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r</a:t>
            </a:r>
            <a:r>
              <a:rPr lang="en-US" dirty="0" smtClean="0">
                <a:latin typeface="+mn-lt"/>
              </a:rPr>
              <a:t>andom access</a:t>
            </a:r>
            <a:endParaRPr lang="en-US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0400" y="2826603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w</a:t>
            </a:r>
            <a:r>
              <a:rPr lang="en-US" dirty="0" smtClean="0">
                <a:latin typeface="+mn-lt"/>
              </a:rPr>
              <a:t>ith metadata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136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involves big data …</a:t>
            </a:r>
          </a:p>
        </p:txBody>
      </p:sp>
      <p:sp>
        <p:nvSpPr>
          <p:cNvPr id="12290" name="Rectangle 2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</a:p>
        </p:txBody>
      </p:sp>
      <p:sp>
        <p:nvSpPr>
          <p:cNvPr id="12292" name="Rectangle 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68BF58AA-F256-42A6-8C8C-40DEAF25FD9F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2293" name="Slide Number Placeholder 4"/>
          <p:cNvSpPr txBox="1">
            <a:spLocks noGrp="1"/>
          </p:cNvSpPr>
          <p:nvPr/>
        </p:nvSpPr>
        <p:spPr bwMode="auto">
          <a:xfrm>
            <a:off x="6781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fld id="{671126B6-7B44-4283-9592-452EA407D413}" type="slidenum">
              <a:rPr lang="en-US" sz="1200" b="1">
                <a:solidFill>
                  <a:schemeClr val="bg1"/>
                </a:solidFill>
                <a:latin typeface="Arial" charset="0"/>
              </a:rPr>
              <a:pPr algn="ctr"/>
              <a:t>4</a:t>
            </a:fld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908290" name="Picture 2" descr="display wall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1175" y="1801813"/>
            <a:ext cx="5715000" cy="437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4844894"/>
      </p:ext>
    </p:extLst>
  </p:cSld>
  <p:clrMapOvr>
    <a:masterClrMapping/>
  </p:clrMapOvr>
  <p:transition spd="med" advTm="200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0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Groups and Links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November 9,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CD65-0C3D-4935-8300-F0A3DFC570C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96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4848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1346" y="6629400"/>
            <a:ext cx="42672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November 9, 2013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fld id="{63D69257-342E-4D4B-8B77-C3290A639AAF}" type="slidenum">
              <a:rPr lang="en-US" sz="1100">
                <a:solidFill>
                  <a:schemeClr val="bg1"/>
                </a:solidFill>
                <a:latin typeface="+mn-lt"/>
              </a:rPr>
              <a:pPr/>
              <a:t>41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821" name="Rectangle 12"/>
          <p:cNvSpPr>
            <a:spLocks noChangeArrowheads="1"/>
          </p:cNvSpPr>
          <p:nvPr/>
        </p:nvSpPr>
        <p:spPr bwMode="auto">
          <a:xfrm>
            <a:off x="180975" y="3581400"/>
            <a:ext cx="3635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indent="455613" eaLnBrk="0" hangingPunct="0">
              <a:lnSpc>
                <a:spcPct val="88000"/>
              </a:lnSpc>
              <a:spcBef>
                <a:spcPct val="42000"/>
              </a:spcBef>
              <a:buClr>
                <a:srgbClr val="712000"/>
              </a:buClr>
              <a:buFontTx/>
              <a:buChar char="•"/>
            </a:pPr>
            <a:endParaRPr lang="en-US" sz="2800">
              <a:solidFill>
                <a:srgbClr val="333399"/>
              </a:solidFill>
              <a:latin typeface="Calibri" charset="0"/>
              <a:cs typeface="Calibri" charset="0"/>
            </a:endParaRPr>
          </a:p>
        </p:txBody>
      </p:sp>
      <p:pic>
        <p:nvPicPr>
          <p:cNvPr id="17" name="Picture 8" descr="mesh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4724400"/>
            <a:ext cx="1557338" cy="1049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3809998" y="990600"/>
            <a:ext cx="1433513" cy="1133475"/>
            <a:chOff x="2819067" y="1066800"/>
            <a:chExt cx="1434086" cy="1133128"/>
          </a:xfrm>
        </p:grpSpPr>
        <p:pic>
          <p:nvPicPr>
            <p:cNvPr id="34854" name="Picture 18" descr="Fold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067" y="1066800"/>
              <a:ext cx="1434086" cy="113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5" name="TextBox 19"/>
            <p:cNvSpPr txBox="1">
              <a:spLocks noChangeArrowheads="1"/>
            </p:cNvSpPr>
            <p:nvPr/>
          </p:nvSpPr>
          <p:spPr bwMode="auto">
            <a:xfrm>
              <a:off x="3352682" y="1320225"/>
              <a:ext cx="360996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3200" b="1" dirty="0">
                  <a:latin typeface="Calibri" charset="0"/>
                  <a:cs typeface="Calibri" charset="0"/>
                </a:rPr>
                <a:t>/</a:t>
              </a: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5486398" y="1981200"/>
            <a:ext cx="1752593" cy="1676395"/>
            <a:chOff x="5257103" y="1372116"/>
            <a:chExt cx="1753297" cy="1675884"/>
          </a:xfrm>
        </p:grpSpPr>
        <p:pic>
          <p:nvPicPr>
            <p:cNvPr id="34852" name="Picture 21" descr="Fold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6314" y="1914872"/>
              <a:ext cx="1434086" cy="113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3" name="TextBox 22"/>
            <p:cNvSpPr txBox="1">
              <a:spLocks noChangeArrowheads="1"/>
            </p:cNvSpPr>
            <p:nvPr/>
          </p:nvSpPr>
          <p:spPr bwMode="auto">
            <a:xfrm>
              <a:off x="5257103" y="1372116"/>
              <a:ext cx="357332" cy="46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9pPr>
            </a:lstStyle>
            <a:p>
              <a:pPr eaLnBrk="1" hangingPunct="1"/>
              <a:r>
                <a:rPr lang="en-US" b="1" dirty="0" smtClean="0">
                  <a:latin typeface="Calibri" charset="0"/>
                  <a:cs typeface="Calibri" charset="0"/>
                </a:rPr>
                <a:t>B</a:t>
              </a:r>
              <a:endParaRPr lang="en-US" b="1" dirty="0">
                <a:latin typeface="Calibri" charset="0"/>
                <a:cs typeface="Calibri" charset="0"/>
              </a:endParaRPr>
            </a:p>
          </p:txBody>
        </p:sp>
      </p:grp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1219200" y="1976735"/>
            <a:ext cx="2057401" cy="1671335"/>
            <a:chOff x="3505200" y="2129302"/>
            <a:chExt cx="2058182" cy="1670826"/>
          </a:xfrm>
        </p:grpSpPr>
        <p:pic>
          <p:nvPicPr>
            <p:cNvPr id="34850" name="Picture 24" descr="Folde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667000"/>
              <a:ext cx="1510286" cy="113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1" name="TextBox 25"/>
            <p:cNvSpPr txBox="1">
              <a:spLocks noChangeArrowheads="1"/>
            </p:cNvSpPr>
            <p:nvPr/>
          </p:nvSpPr>
          <p:spPr bwMode="auto">
            <a:xfrm>
              <a:off x="5186213" y="2129302"/>
              <a:ext cx="377169" cy="46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cs typeface="Arial" charset="0"/>
                </a:defRPr>
              </a:lvl9pPr>
            </a:lstStyle>
            <a:p>
              <a:pPr eaLnBrk="1" hangingPunct="1"/>
              <a:r>
                <a:rPr lang="en-US" b="1" dirty="0" smtClean="0">
                  <a:latin typeface="Calibri" charset="0"/>
                  <a:cs typeface="Calibri" charset="0"/>
                </a:rPr>
                <a:t>A</a:t>
              </a:r>
              <a:endParaRPr lang="en-US" b="1" dirty="0">
                <a:latin typeface="Calibri" charset="0"/>
                <a:cs typeface="Calibri" charset="0"/>
              </a:endParaRPr>
            </a:p>
          </p:txBody>
        </p:sp>
      </p:grp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 flipH="1">
            <a:off x="2514600" y="1905000"/>
            <a:ext cx="1497015" cy="83820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>
            <a:off x="5105400" y="1905000"/>
            <a:ext cx="9144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" name="Picture 37" descr="open_box.png"/>
          <p:cNvPicPr>
            <a:picLocks noChangeAspect="1"/>
          </p:cNvPicPr>
          <p:nvPr/>
        </p:nvPicPr>
        <p:blipFill>
          <a:blip r:embed="rId6">
            <a:lum contrast="-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73"/>
          <a:stretch>
            <a:fillRect/>
          </a:stretch>
        </p:blipFill>
        <p:spPr bwMode="auto">
          <a:xfrm>
            <a:off x="6476999" y="4724400"/>
            <a:ext cx="13604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6553200" y="3429000"/>
            <a:ext cx="533400" cy="1219200"/>
          </a:xfrm>
          <a:prstGeom prst="line">
            <a:avLst/>
          </a:prstGeom>
          <a:noFill/>
          <a:ln w="38100" cap="sq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Rectangle 17" descr="Small grid"/>
          <p:cNvSpPr>
            <a:spLocks noChangeArrowheads="1"/>
          </p:cNvSpPr>
          <p:nvPr/>
        </p:nvSpPr>
        <p:spPr bwMode="auto">
          <a:xfrm>
            <a:off x="7064374" y="4648200"/>
            <a:ext cx="533400" cy="381000"/>
          </a:xfrm>
          <a:prstGeom prst="rect">
            <a:avLst/>
          </a:prstGeom>
          <a:pattFill prst="smGrid">
            <a:fgClr>
              <a:srgbClr val="CCCC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Calibri" charset="0"/>
              <a:cs typeface="Calibri" charset="0"/>
            </a:endParaRPr>
          </a:p>
          <a:p>
            <a:pPr>
              <a:defRPr/>
            </a:pP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Calibri" charset="0"/>
              <a:cs typeface="Calibri" charset="0"/>
            </a:endParaRPr>
          </a:p>
        </p:txBody>
      </p:sp>
      <p:sp>
        <p:nvSpPr>
          <p:cNvPr id="44" name="TextBox 25"/>
          <p:cNvSpPr txBox="1">
            <a:spLocks noChangeArrowheads="1"/>
          </p:cNvSpPr>
          <p:nvPr/>
        </p:nvSpPr>
        <p:spPr bwMode="auto">
          <a:xfrm>
            <a:off x="2438400" y="3733800"/>
            <a:ext cx="30494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1" hangingPunct="1"/>
            <a:r>
              <a:rPr lang="en-US" sz="1900" b="1" dirty="0" smtClean="0">
                <a:latin typeface="Calibri" charset="0"/>
                <a:cs typeface="Calibri" charset="0"/>
              </a:rPr>
              <a:t>a</a:t>
            </a:r>
            <a:endParaRPr lang="en-US" sz="1900" b="1" dirty="0">
              <a:latin typeface="Calibri" charset="0"/>
              <a:cs typeface="Calibri" charset="0"/>
            </a:endParaRPr>
          </a:p>
        </p:txBody>
      </p:sp>
      <p:sp>
        <p:nvSpPr>
          <p:cNvPr id="47" name="TextBox 25"/>
          <p:cNvSpPr txBox="1">
            <a:spLocks noChangeArrowheads="1"/>
          </p:cNvSpPr>
          <p:nvPr/>
        </p:nvSpPr>
        <p:spPr bwMode="auto">
          <a:xfrm>
            <a:off x="6781800" y="3730079"/>
            <a:ext cx="1239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0000FF"/>
                </a:solidFill>
                <a:latin typeface="Calibri" charset="0"/>
                <a:cs typeface="Calibri" charset="0"/>
              </a:rPr>
              <a:t>External</a:t>
            </a:r>
            <a:endParaRPr lang="en-US" b="1" dirty="0">
              <a:solidFill>
                <a:srgbClr val="0000FF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4114800" y="1905000"/>
            <a:ext cx="381000" cy="2819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1981200" y="3429000"/>
            <a:ext cx="1905000" cy="1295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25"/>
          <p:cNvSpPr txBox="1">
            <a:spLocks noChangeArrowheads="1"/>
          </p:cNvSpPr>
          <p:nvPr/>
        </p:nvSpPr>
        <p:spPr bwMode="auto">
          <a:xfrm>
            <a:off x="4267200" y="3124200"/>
            <a:ext cx="336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Calibri" charset="0"/>
                <a:cs typeface="Calibri" charset="0"/>
              </a:rPr>
              <a:t>a</a:t>
            </a:r>
            <a:endParaRPr lang="en-US" b="1" dirty="0">
              <a:latin typeface="Calibri" charset="0"/>
              <a:cs typeface="Calibri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flipH="1">
            <a:off x="3505200" y="1905000"/>
            <a:ext cx="762000" cy="1524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60" name="TextBox 25"/>
          <p:cNvSpPr txBox="1">
            <a:spLocks noChangeArrowheads="1"/>
          </p:cNvSpPr>
          <p:nvPr/>
        </p:nvSpPr>
        <p:spPr bwMode="auto">
          <a:xfrm>
            <a:off x="3200400" y="2590800"/>
            <a:ext cx="1275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FF"/>
                </a:solidFill>
                <a:latin typeface="Calibri" charset="0"/>
                <a:cs typeface="Calibri" charset="0"/>
              </a:rPr>
              <a:t>d</a:t>
            </a:r>
            <a:r>
              <a:rPr lang="en-US" b="1" dirty="0" smtClean="0">
                <a:solidFill>
                  <a:srgbClr val="0000FF"/>
                </a:solidFill>
                <a:latin typeface="Calibri" charset="0"/>
                <a:cs typeface="Calibri" charset="0"/>
              </a:rPr>
              <a:t>angling</a:t>
            </a:r>
            <a:endParaRPr lang="en-US" b="1" dirty="0">
              <a:solidFill>
                <a:srgbClr val="0000FF"/>
              </a:solidFill>
              <a:latin typeface="Calibri" charset="0"/>
              <a:cs typeface="Calibri" charset="0"/>
            </a:endParaRPr>
          </a:p>
        </p:txBody>
      </p:sp>
      <p:sp>
        <p:nvSpPr>
          <p:cNvPr id="63" name="TextBox 25"/>
          <p:cNvSpPr txBox="1">
            <a:spLocks noChangeArrowheads="1"/>
          </p:cNvSpPr>
          <p:nvPr/>
        </p:nvSpPr>
        <p:spPr bwMode="auto">
          <a:xfrm>
            <a:off x="5181600" y="1295400"/>
            <a:ext cx="11748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Calibri" charset="0"/>
                <a:cs typeface="Calibri" charset="0"/>
              </a:rPr>
              <a:t>links.h5</a:t>
            </a:r>
            <a:endParaRPr lang="en-US" b="1" dirty="0">
              <a:latin typeface="Calibri" charset="0"/>
              <a:cs typeface="Calibr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87604" y="5105400"/>
            <a:ext cx="155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Calibri"/>
                <a:cs typeface="Calibri"/>
              </a:rPr>
              <a:t>This dataset is in a </a:t>
            </a:r>
            <a:r>
              <a:rPr lang="en-US" sz="1800" b="1" dirty="0" smtClean="0">
                <a:latin typeface="Calibri"/>
                <a:cs typeface="Calibri"/>
              </a:rPr>
              <a:t>different</a:t>
            </a:r>
            <a:r>
              <a:rPr lang="en-US" sz="1800" dirty="0" smtClean="0">
                <a:latin typeface="Calibri"/>
                <a:cs typeface="Calibri"/>
              </a:rPr>
              <a:t> file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79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HDF5 metadata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metadata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Information about an HDF5 file and its contents</a:t>
            </a:r>
          </a:p>
          <a:p>
            <a:pPr lvl="1"/>
            <a:r>
              <a:rPr lang="en-US" dirty="0" smtClean="0"/>
              <a:t>Stored in the file </a:t>
            </a:r>
          </a:p>
          <a:p>
            <a:pPr lvl="1"/>
            <a:r>
              <a:rPr lang="en-US" dirty="0" smtClean="0"/>
              <a:t>Used by software to understand what’s in the file and how it’s organized</a:t>
            </a:r>
          </a:p>
          <a:p>
            <a:pPr lvl="1"/>
            <a:r>
              <a:rPr lang="en-US" dirty="0" smtClean="0"/>
              <a:t>It’s how HDF5 can be “self-describing”</a:t>
            </a:r>
          </a:p>
          <a:p>
            <a:pPr lvl="1"/>
            <a:r>
              <a:rPr lang="en-US" dirty="0" smtClean="0"/>
              <a:t>Like table of contents, index, front matter in a book</a:t>
            </a:r>
          </a:p>
          <a:p>
            <a:pPr lvl="1"/>
            <a:r>
              <a:rPr lang="en-US" dirty="0" smtClean="0"/>
              <a:t>Usually small compared to raw data (KB vs. MB-GB)</a:t>
            </a:r>
          </a:p>
          <a:p>
            <a:pPr lvl="1"/>
            <a:r>
              <a:rPr lang="en-US" dirty="0" smtClean="0"/>
              <a:t>But it takes time to read them and write them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727042-40D0-458A-9FF3-692E022B63D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82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HDF5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File and object descriptions</a:t>
            </a:r>
          </a:p>
          <a:p>
            <a:pPr lvl="0"/>
            <a:r>
              <a:rPr lang="en-US" dirty="0" smtClean="0"/>
              <a:t>Indexes for groups and chunks</a:t>
            </a:r>
          </a:p>
          <a:p>
            <a:pPr lvl="0"/>
            <a:r>
              <a:rPr lang="en-US" dirty="0" smtClean="0"/>
              <a:t>Attributes</a:t>
            </a:r>
            <a:r>
              <a:rPr lang="en-US" baseline="0" dirty="0" smtClean="0"/>
              <a:t> on objects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75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dataset components</a:t>
            </a:r>
          </a:p>
        </p:txBody>
      </p:sp>
      <p:sp>
        <p:nvSpPr>
          <p:cNvPr id="7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7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BF850-6163-F142-A7F0-EB61328E00D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4876800" y="1447800"/>
            <a:ext cx="3886200" cy="4267200"/>
          </a:xfrm>
          <a:prstGeom prst="rect">
            <a:avLst/>
          </a:prstGeom>
          <a:solidFill>
            <a:srgbClr val="C0C0C0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C0C0C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>
            <a:flatTx/>
          </a:bodyPr>
          <a:lstStyle/>
          <a:p>
            <a:pPr algn="ctr" eaLnBrk="0" hangingPunct="0">
              <a:defRPr/>
            </a:pPr>
            <a:r>
              <a:rPr lang="en-US" dirty="0" smtClean="0">
                <a:latin typeface="Arial"/>
                <a:cs typeface="Arial"/>
              </a:rPr>
              <a:t>Dataset data array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457200" y="1371600"/>
            <a:ext cx="3962400" cy="4724400"/>
          </a:xfrm>
          <a:prstGeom prst="rect">
            <a:avLst/>
          </a:prstGeom>
          <a:solidFill>
            <a:srgbClr val="C0C0C0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C0C0C0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>
            <a:flatTx/>
          </a:bodyPr>
          <a:lstStyle/>
          <a:p>
            <a:pPr algn="ctr" eaLnBrk="0" hangingPunct="0">
              <a:lnSpc>
                <a:spcPct val="70000"/>
              </a:lnSpc>
              <a:defRPr/>
            </a:pPr>
            <a:r>
              <a:rPr lang="en-US" dirty="0" smtClean="0">
                <a:latin typeface="Arial"/>
                <a:cs typeface="Arial"/>
              </a:rPr>
              <a:t>Dataset header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 rot="16200000">
            <a:off x="5650707" y="1861344"/>
            <a:ext cx="1350962" cy="2438400"/>
          </a:xfrm>
          <a:prstGeom prst="rect">
            <a:avLst/>
          </a:prstGeom>
          <a:solidFill>
            <a:srgbClr val="C0C0C0"/>
          </a:solidFill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43" name="Line 7"/>
          <p:cNvSpPr>
            <a:spLocks noChangeShapeType="1"/>
          </p:cNvSpPr>
          <p:nvPr/>
        </p:nvSpPr>
        <p:spPr bwMode="auto">
          <a:xfrm rot="16200000">
            <a:off x="6324600" y="217487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44" name="Line 8"/>
          <p:cNvSpPr>
            <a:spLocks noChangeShapeType="1"/>
          </p:cNvSpPr>
          <p:nvPr/>
        </p:nvSpPr>
        <p:spPr bwMode="auto">
          <a:xfrm rot="16200000">
            <a:off x="6326188" y="183832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45" name="Line 9"/>
          <p:cNvSpPr>
            <a:spLocks noChangeShapeType="1"/>
          </p:cNvSpPr>
          <p:nvPr/>
        </p:nvSpPr>
        <p:spPr bwMode="auto">
          <a:xfrm rot="16200000">
            <a:off x="6324600" y="1500188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46" name="Line 10"/>
          <p:cNvSpPr>
            <a:spLocks noChangeShapeType="1"/>
          </p:cNvSpPr>
          <p:nvPr/>
        </p:nvSpPr>
        <p:spPr bwMode="auto">
          <a:xfrm rot="21600000">
            <a:off x="5592763" y="23796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47" name="Line 11"/>
          <p:cNvSpPr>
            <a:spLocks noChangeShapeType="1"/>
          </p:cNvSpPr>
          <p:nvPr/>
        </p:nvSpPr>
        <p:spPr bwMode="auto">
          <a:xfrm rot="21600000">
            <a:off x="6080125" y="2379663"/>
            <a:ext cx="6350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48" name="Line 12"/>
          <p:cNvSpPr>
            <a:spLocks noChangeShapeType="1"/>
          </p:cNvSpPr>
          <p:nvPr/>
        </p:nvSpPr>
        <p:spPr bwMode="auto">
          <a:xfrm rot="21600000">
            <a:off x="6569075" y="2379663"/>
            <a:ext cx="4763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49" name="Line 13"/>
          <p:cNvSpPr>
            <a:spLocks noChangeShapeType="1"/>
          </p:cNvSpPr>
          <p:nvPr/>
        </p:nvSpPr>
        <p:spPr bwMode="auto">
          <a:xfrm rot="21600000">
            <a:off x="7056438" y="23796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 rot="16200000">
            <a:off x="5803107" y="2001044"/>
            <a:ext cx="1350962" cy="2438400"/>
          </a:xfrm>
          <a:prstGeom prst="rect">
            <a:avLst/>
          </a:prstGeom>
          <a:solidFill>
            <a:srgbClr val="C0C0C0"/>
          </a:solidFill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1" name="Line 15"/>
          <p:cNvSpPr>
            <a:spLocks noChangeShapeType="1"/>
          </p:cNvSpPr>
          <p:nvPr/>
        </p:nvSpPr>
        <p:spPr bwMode="auto">
          <a:xfrm rot="16200000">
            <a:off x="6477000" y="231457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2" name="Line 16"/>
          <p:cNvSpPr>
            <a:spLocks noChangeShapeType="1"/>
          </p:cNvSpPr>
          <p:nvPr/>
        </p:nvSpPr>
        <p:spPr bwMode="auto">
          <a:xfrm rot="16200000">
            <a:off x="6478588" y="197802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3" name="Line 17"/>
          <p:cNvSpPr>
            <a:spLocks noChangeShapeType="1"/>
          </p:cNvSpPr>
          <p:nvPr/>
        </p:nvSpPr>
        <p:spPr bwMode="auto">
          <a:xfrm rot="16200000">
            <a:off x="6477000" y="1639888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4" name="Line 18"/>
          <p:cNvSpPr>
            <a:spLocks noChangeShapeType="1"/>
          </p:cNvSpPr>
          <p:nvPr/>
        </p:nvSpPr>
        <p:spPr bwMode="auto">
          <a:xfrm rot="21600000">
            <a:off x="5745163" y="25193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5" name="Line 19"/>
          <p:cNvSpPr>
            <a:spLocks noChangeShapeType="1"/>
          </p:cNvSpPr>
          <p:nvPr/>
        </p:nvSpPr>
        <p:spPr bwMode="auto">
          <a:xfrm rot="21600000">
            <a:off x="6232525" y="2519363"/>
            <a:ext cx="6350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6" name="Line 20"/>
          <p:cNvSpPr>
            <a:spLocks noChangeShapeType="1"/>
          </p:cNvSpPr>
          <p:nvPr/>
        </p:nvSpPr>
        <p:spPr bwMode="auto">
          <a:xfrm rot="21600000">
            <a:off x="6721475" y="2519363"/>
            <a:ext cx="4763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7" name="Line 21"/>
          <p:cNvSpPr>
            <a:spLocks noChangeShapeType="1"/>
          </p:cNvSpPr>
          <p:nvPr/>
        </p:nvSpPr>
        <p:spPr bwMode="auto">
          <a:xfrm rot="21600000">
            <a:off x="7208838" y="25193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8" name="Rectangle 22"/>
          <p:cNvSpPr>
            <a:spLocks noChangeArrowheads="1"/>
          </p:cNvSpPr>
          <p:nvPr/>
        </p:nvSpPr>
        <p:spPr bwMode="auto">
          <a:xfrm rot="16200000">
            <a:off x="5955507" y="2140744"/>
            <a:ext cx="1350962" cy="2438400"/>
          </a:xfrm>
          <a:prstGeom prst="rect">
            <a:avLst/>
          </a:prstGeom>
          <a:solidFill>
            <a:srgbClr val="C0C0C0"/>
          </a:solidFill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59" name="Line 23"/>
          <p:cNvSpPr>
            <a:spLocks noChangeShapeType="1"/>
          </p:cNvSpPr>
          <p:nvPr/>
        </p:nvSpPr>
        <p:spPr bwMode="auto">
          <a:xfrm rot="16200000">
            <a:off x="6629400" y="245427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0" name="Line 24"/>
          <p:cNvSpPr>
            <a:spLocks noChangeShapeType="1"/>
          </p:cNvSpPr>
          <p:nvPr/>
        </p:nvSpPr>
        <p:spPr bwMode="auto">
          <a:xfrm rot="16200000">
            <a:off x="6630988" y="211772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1" name="Line 25"/>
          <p:cNvSpPr>
            <a:spLocks noChangeShapeType="1"/>
          </p:cNvSpPr>
          <p:nvPr/>
        </p:nvSpPr>
        <p:spPr bwMode="auto">
          <a:xfrm rot="16200000">
            <a:off x="6629400" y="1779588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2" name="Line 26"/>
          <p:cNvSpPr>
            <a:spLocks noChangeShapeType="1"/>
          </p:cNvSpPr>
          <p:nvPr/>
        </p:nvSpPr>
        <p:spPr bwMode="auto">
          <a:xfrm rot="21600000">
            <a:off x="5897563" y="26590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3" name="Line 27"/>
          <p:cNvSpPr>
            <a:spLocks noChangeShapeType="1"/>
          </p:cNvSpPr>
          <p:nvPr/>
        </p:nvSpPr>
        <p:spPr bwMode="auto">
          <a:xfrm rot="21600000">
            <a:off x="6384925" y="2659063"/>
            <a:ext cx="6350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4" name="Line 28"/>
          <p:cNvSpPr>
            <a:spLocks noChangeShapeType="1"/>
          </p:cNvSpPr>
          <p:nvPr/>
        </p:nvSpPr>
        <p:spPr bwMode="auto">
          <a:xfrm rot="21600000">
            <a:off x="6873875" y="2659063"/>
            <a:ext cx="4763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5" name="Line 29"/>
          <p:cNvSpPr>
            <a:spLocks noChangeShapeType="1"/>
          </p:cNvSpPr>
          <p:nvPr/>
        </p:nvSpPr>
        <p:spPr bwMode="auto">
          <a:xfrm rot="21600000">
            <a:off x="7361238" y="26590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6" name="Rectangle 30"/>
          <p:cNvSpPr>
            <a:spLocks noChangeArrowheads="1"/>
          </p:cNvSpPr>
          <p:nvPr/>
        </p:nvSpPr>
        <p:spPr bwMode="auto">
          <a:xfrm rot="16200000">
            <a:off x="6107906" y="2282032"/>
            <a:ext cx="1350963" cy="2438400"/>
          </a:xfrm>
          <a:prstGeom prst="rect">
            <a:avLst/>
          </a:prstGeom>
          <a:solidFill>
            <a:srgbClr val="C0C0C0"/>
          </a:solidFill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7" name="Line 31"/>
          <p:cNvSpPr>
            <a:spLocks noChangeShapeType="1"/>
          </p:cNvSpPr>
          <p:nvPr/>
        </p:nvSpPr>
        <p:spPr bwMode="auto">
          <a:xfrm rot="16200000">
            <a:off x="6781800" y="259397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8" name="Line 32"/>
          <p:cNvSpPr>
            <a:spLocks noChangeShapeType="1"/>
          </p:cNvSpPr>
          <p:nvPr/>
        </p:nvSpPr>
        <p:spPr bwMode="auto">
          <a:xfrm rot="16200000">
            <a:off x="6783388" y="225742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69" name="Line 33"/>
          <p:cNvSpPr>
            <a:spLocks noChangeShapeType="1"/>
          </p:cNvSpPr>
          <p:nvPr/>
        </p:nvSpPr>
        <p:spPr bwMode="auto">
          <a:xfrm rot="16200000">
            <a:off x="6781800" y="1919288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0" name="Line 34"/>
          <p:cNvSpPr>
            <a:spLocks noChangeShapeType="1"/>
          </p:cNvSpPr>
          <p:nvPr/>
        </p:nvSpPr>
        <p:spPr bwMode="auto">
          <a:xfrm rot="21600000">
            <a:off x="6049963" y="27987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1" name="Line 35"/>
          <p:cNvSpPr>
            <a:spLocks noChangeShapeType="1"/>
          </p:cNvSpPr>
          <p:nvPr/>
        </p:nvSpPr>
        <p:spPr bwMode="auto">
          <a:xfrm rot="21600000">
            <a:off x="6537325" y="2798763"/>
            <a:ext cx="6350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2" name="Line 36"/>
          <p:cNvSpPr>
            <a:spLocks noChangeShapeType="1"/>
          </p:cNvSpPr>
          <p:nvPr/>
        </p:nvSpPr>
        <p:spPr bwMode="auto">
          <a:xfrm rot="21600000">
            <a:off x="7026275" y="2798763"/>
            <a:ext cx="4763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3" name="Line 37"/>
          <p:cNvSpPr>
            <a:spLocks noChangeShapeType="1"/>
          </p:cNvSpPr>
          <p:nvPr/>
        </p:nvSpPr>
        <p:spPr bwMode="auto">
          <a:xfrm rot="21600000">
            <a:off x="7513638" y="27987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4" name="Rectangle 38"/>
          <p:cNvSpPr>
            <a:spLocks noChangeArrowheads="1"/>
          </p:cNvSpPr>
          <p:nvPr/>
        </p:nvSpPr>
        <p:spPr bwMode="auto">
          <a:xfrm rot="16200000">
            <a:off x="6260306" y="2421732"/>
            <a:ext cx="1350963" cy="2438400"/>
          </a:xfrm>
          <a:prstGeom prst="rect">
            <a:avLst/>
          </a:prstGeom>
          <a:solidFill>
            <a:srgbClr val="C0C0C0"/>
          </a:solidFill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5" name="Line 39"/>
          <p:cNvSpPr>
            <a:spLocks noChangeShapeType="1"/>
          </p:cNvSpPr>
          <p:nvPr/>
        </p:nvSpPr>
        <p:spPr bwMode="auto">
          <a:xfrm rot="16200000">
            <a:off x="6934200" y="273367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6" name="Line 40"/>
          <p:cNvSpPr>
            <a:spLocks noChangeShapeType="1"/>
          </p:cNvSpPr>
          <p:nvPr/>
        </p:nvSpPr>
        <p:spPr bwMode="auto">
          <a:xfrm rot="16200000">
            <a:off x="6935788" y="239712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7" name="Line 41"/>
          <p:cNvSpPr>
            <a:spLocks noChangeShapeType="1"/>
          </p:cNvSpPr>
          <p:nvPr/>
        </p:nvSpPr>
        <p:spPr bwMode="auto">
          <a:xfrm rot="16200000">
            <a:off x="6934200" y="2058988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8" name="Line 42"/>
          <p:cNvSpPr>
            <a:spLocks noChangeShapeType="1"/>
          </p:cNvSpPr>
          <p:nvPr/>
        </p:nvSpPr>
        <p:spPr bwMode="auto">
          <a:xfrm rot="21600000">
            <a:off x="6202363" y="29384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79" name="Line 43"/>
          <p:cNvSpPr>
            <a:spLocks noChangeShapeType="1"/>
          </p:cNvSpPr>
          <p:nvPr/>
        </p:nvSpPr>
        <p:spPr bwMode="auto">
          <a:xfrm rot="21600000">
            <a:off x="6689725" y="2938463"/>
            <a:ext cx="6350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0" name="Line 44"/>
          <p:cNvSpPr>
            <a:spLocks noChangeShapeType="1"/>
          </p:cNvSpPr>
          <p:nvPr/>
        </p:nvSpPr>
        <p:spPr bwMode="auto">
          <a:xfrm rot="21600000">
            <a:off x="7178675" y="2938463"/>
            <a:ext cx="4763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1" name="Line 45"/>
          <p:cNvSpPr>
            <a:spLocks noChangeShapeType="1"/>
          </p:cNvSpPr>
          <p:nvPr/>
        </p:nvSpPr>
        <p:spPr bwMode="auto">
          <a:xfrm rot="21600000">
            <a:off x="7666038" y="29384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2" name="Rectangle 46"/>
          <p:cNvSpPr>
            <a:spLocks noChangeArrowheads="1"/>
          </p:cNvSpPr>
          <p:nvPr/>
        </p:nvSpPr>
        <p:spPr bwMode="auto">
          <a:xfrm rot="16200000">
            <a:off x="6412706" y="2561432"/>
            <a:ext cx="1350963" cy="2438400"/>
          </a:xfrm>
          <a:prstGeom prst="rect">
            <a:avLst/>
          </a:prstGeom>
          <a:solidFill>
            <a:srgbClr val="C0C0C0"/>
          </a:solidFill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3" name="Line 47"/>
          <p:cNvSpPr>
            <a:spLocks noChangeShapeType="1"/>
          </p:cNvSpPr>
          <p:nvPr/>
        </p:nvSpPr>
        <p:spPr bwMode="auto">
          <a:xfrm rot="16200000">
            <a:off x="7086600" y="287337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4" name="Line 48"/>
          <p:cNvSpPr>
            <a:spLocks noChangeShapeType="1"/>
          </p:cNvSpPr>
          <p:nvPr/>
        </p:nvSpPr>
        <p:spPr bwMode="auto">
          <a:xfrm rot="16200000">
            <a:off x="7088188" y="253682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5" name="Line 49"/>
          <p:cNvSpPr>
            <a:spLocks noChangeShapeType="1"/>
          </p:cNvSpPr>
          <p:nvPr/>
        </p:nvSpPr>
        <p:spPr bwMode="auto">
          <a:xfrm rot="16200000">
            <a:off x="7086600" y="2198688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6" name="Line 50"/>
          <p:cNvSpPr>
            <a:spLocks noChangeShapeType="1"/>
          </p:cNvSpPr>
          <p:nvPr/>
        </p:nvSpPr>
        <p:spPr bwMode="auto">
          <a:xfrm rot="21600000">
            <a:off x="6354763" y="30781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7" name="Line 51"/>
          <p:cNvSpPr>
            <a:spLocks noChangeShapeType="1"/>
          </p:cNvSpPr>
          <p:nvPr/>
        </p:nvSpPr>
        <p:spPr bwMode="auto">
          <a:xfrm rot="21600000">
            <a:off x="6842125" y="3078163"/>
            <a:ext cx="6350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8" name="Line 52"/>
          <p:cNvSpPr>
            <a:spLocks noChangeShapeType="1"/>
          </p:cNvSpPr>
          <p:nvPr/>
        </p:nvSpPr>
        <p:spPr bwMode="auto">
          <a:xfrm rot="21600000">
            <a:off x="7331075" y="3078163"/>
            <a:ext cx="4763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89" name="Line 53"/>
          <p:cNvSpPr>
            <a:spLocks noChangeShapeType="1"/>
          </p:cNvSpPr>
          <p:nvPr/>
        </p:nvSpPr>
        <p:spPr bwMode="auto">
          <a:xfrm rot="21600000">
            <a:off x="7818438" y="30781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90" name="Rectangle 54"/>
          <p:cNvSpPr>
            <a:spLocks noChangeArrowheads="1"/>
          </p:cNvSpPr>
          <p:nvPr/>
        </p:nvSpPr>
        <p:spPr bwMode="auto">
          <a:xfrm rot="16200000">
            <a:off x="6565106" y="2701132"/>
            <a:ext cx="1350963" cy="2438400"/>
          </a:xfrm>
          <a:prstGeom prst="rect">
            <a:avLst/>
          </a:prstGeom>
          <a:solidFill>
            <a:srgbClr val="C0C0C0"/>
          </a:solidFill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91" name="Line 55"/>
          <p:cNvSpPr>
            <a:spLocks noChangeShapeType="1"/>
          </p:cNvSpPr>
          <p:nvPr/>
        </p:nvSpPr>
        <p:spPr bwMode="auto">
          <a:xfrm rot="16200000">
            <a:off x="7239000" y="301307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92" name="Line 56"/>
          <p:cNvSpPr>
            <a:spLocks noChangeShapeType="1"/>
          </p:cNvSpPr>
          <p:nvPr/>
        </p:nvSpPr>
        <p:spPr bwMode="auto">
          <a:xfrm rot="16200000">
            <a:off x="7240588" y="2676525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93" name="Line 57"/>
          <p:cNvSpPr>
            <a:spLocks noChangeShapeType="1"/>
          </p:cNvSpPr>
          <p:nvPr/>
        </p:nvSpPr>
        <p:spPr bwMode="auto">
          <a:xfrm rot="16200000">
            <a:off x="7239000" y="2338388"/>
            <a:ext cx="0" cy="2438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94" name="Line 58"/>
          <p:cNvSpPr>
            <a:spLocks noChangeShapeType="1"/>
          </p:cNvSpPr>
          <p:nvPr/>
        </p:nvSpPr>
        <p:spPr bwMode="auto">
          <a:xfrm rot="21600000">
            <a:off x="6507163" y="32178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95" name="Line 59"/>
          <p:cNvSpPr>
            <a:spLocks noChangeShapeType="1"/>
          </p:cNvSpPr>
          <p:nvPr/>
        </p:nvSpPr>
        <p:spPr bwMode="auto">
          <a:xfrm rot="21600000">
            <a:off x="6994525" y="3217863"/>
            <a:ext cx="6350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96" name="Line 60"/>
          <p:cNvSpPr>
            <a:spLocks noChangeShapeType="1"/>
          </p:cNvSpPr>
          <p:nvPr/>
        </p:nvSpPr>
        <p:spPr bwMode="auto">
          <a:xfrm rot="21600000">
            <a:off x="7483475" y="3217863"/>
            <a:ext cx="4763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97" name="Line 61"/>
          <p:cNvSpPr>
            <a:spLocks noChangeShapeType="1"/>
          </p:cNvSpPr>
          <p:nvPr/>
        </p:nvSpPr>
        <p:spPr bwMode="auto">
          <a:xfrm rot="21600000">
            <a:off x="7970838" y="3217863"/>
            <a:ext cx="4762" cy="13509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6798" name="Rectangle 62"/>
          <p:cNvSpPr>
            <a:spLocks noChangeArrowheads="1"/>
          </p:cNvSpPr>
          <p:nvPr/>
        </p:nvSpPr>
        <p:spPr bwMode="auto">
          <a:xfrm>
            <a:off x="990600" y="2147888"/>
            <a:ext cx="2743200" cy="1538287"/>
          </a:xfrm>
          <a:prstGeom prst="rect">
            <a:avLst/>
          </a:prstGeom>
          <a:solidFill>
            <a:schemeClr val="bg1">
              <a:alpha val="52000"/>
            </a:schemeClr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chemeClr val="bg1"/>
            </a:extrusionClr>
          </a:sp3d>
          <a:extLst/>
        </p:spPr>
        <p:txBody>
          <a:bodyPr wrap="none" lIns="313869" tIns="0" rIns="313869" bIns="156935">
            <a:flatTx/>
          </a:bodyPr>
          <a:lstStyle/>
          <a:p>
            <a:pPr algn="ctr" eaLnBrk="0" hangingPunct="0">
              <a:defRPr/>
            </a:pPr>
            <a:r>
              <a:rPr lang="en-US" sz="2000" dirty="0" err="1">
                <a:latin typeface="Arial"/>
                <a:cs typeface="Arial"/>
              </a:rPr>
              <a:t>Dataspace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6799" name="Rectangle 63"/>
          <p:cNvSpPr>
            <a:spLocks noChangeArrowheads="1"/>
          </p:cNvSpPr>
          <p:nvPr/>
        </p:nvSpPr>
        <p:spPr bwMode="auto">
          <a:xfrm>
            <a:off x="1219200" y="2819400"/>
            <a:ext cx="506412" cy="263525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3</a:t>
            </a:r>
          </a:p>
        </p:txBody>
      </p:sp>
      <p:sp>
        <p:nvSpPr>
          <p:cNvPr id="116800" name="Text Box 64"/>
          <p:cNvSpPr txBox="1">
            <a:spLocks noChangeArrowheads="1"/>
          </p:cNvSpPr>
          <p:nvPr/>
        </p:nvSpPr>
        <p:spPr bwMode="auto">
          <a:xfrm>
            <a:off x="1184275" y="2427288"/>
            <a:ext cx="657225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 algn="ctr" eaLnBrk="0" hangingPunct="0">
              <a:defRPr/>
            </a:pPr>
            <a:r>
              <a: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Rank</a:t>
            </a:r>
          </a:p>
        </p:txBody>
      </p:sp>
      <p:sp>
        <p:nvSpPr>
          <p:cNvPr id="116801" name="Rectangle 65"/>
          <p:cNvSpPr>
            <a:spLocks noChangeArrowheads="1"/>
          </p:cNvSpPr>
          <p:nvPr/>
        </p:nvSpPr>
        <p:spPr bwMode="auto">
          <a:xfrm>
            <a:off x="2363788" y="3144838"/>
            <a:ext cx="912812" cy="192087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266236" tIns="133119" rIns="266236" bIns="133119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Dim_2 = 5</a:t>
            </a:r>
          </a:p>
        </p:txBody>
      </p:sp>
      <p:sp>
        <p:nvSpPr>
          <p:cNvPr id="116802" name="Rectangle 66"/>
          <p:cNvSpPr>
            <a:spLocks noChangeArrowheads="1"/>
          </p:cNvSpPr>
          <p:nvPr/>
        </p:nvSpPr>
        <p:spPr bwMode="auto">
          <a:xfrm>
            <a:off x="2363788" y="2863850"/>
            <a:ext cx="912812" cy="193675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266236" tIns="133119" rIns="266236" bIns="133119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Dim_1 = 4</a:t>
            </a:r>
          </a:p>
        </p:txBody>
      </p:sp>
      <p:sp>
        <p:nvSpPr>
          <p:cNvPr id="116803" name="Text Box 67"/>
          <p:cNvSpPr txBox="1">
            <a:spLocks noChangeArrowheads="1"/>
          </p:cNvSpPr>
          <p:nvPr/>
        </p:nvSpPr>
        <p:spPr bwMode="auto">
          <a:xfrm>
            <a:off x="2174875" y="2444750"/>
            <a:ext cx="1190625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8F8F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 algn="ctr" eaLnBrk="0" hangingPunct="0">
              <a:defRPr/>
            </a:pPr>
            <a:r>
              <a: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Dimensions</a:t>
            </a:r>
          </a:p>
        </p:txBody>
      </p:sp>
      <p:sp>
        <p:nvSpPr>
          <p:cNvPr id="116804" name="Rectangle 68"/>
          <p:cNvSpPr>
            <a:spLocks noChangeArrowheads="1"/>
          </p:cNvSpPr>
          <p:nvPr/>
        </p:nvSpPr>
        <p:spPr bwMode="auto">
          <a:xfrm>
            <a:off x="2690813" y="4811713"/>
            <a:ext cx="1524000" cy="279400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266236" tIns="133119" rIns="266236" bIns="133119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Time = 32.</a:t>
            </a:r>
            <a:r>
              <a:rPr lang="en-US" sz="1600" b="1" dirty="0">
                <a:cs typeface="+mn-cs"/>
              </a:rPr>
              <a:t>4</a:t>
            </a:r>
          </a:p>
        </p:txBody>
      </p:sp>
      <p:sp>
        <p:nvSpPr>
          <p:cNvPr id="116805" name="Rectangle 69"/>
          <p:cNvSpPr>
            <a:spLocks noChangeArrowheads="1"/>
          </p:cNvSpPr>
          <p:nvPr/>
        </p:nvSpPr>
        <p:spPr bwMode="auto">
          <a:xfrm>
            <a:off x="2667000" y="5160963"/>
            <a:ext cx="1522413" cy="280987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266236" tIns="133119" rIns="266236" bIns="133119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Pressure</a:t>
            </a:r>
            <a:r>
              <a:rPr lang="en-US" sz="1600" b="1" dirty="0">
                <a:cs typeface="+mn-cs"/>
              </a:rPr>
              <a:t> </a:t>
            </a:r>
            <a:r>
              <a:rPr lang="en-US" sz="1600" dirty="0">
                <a:latin typeface="Arial"/>
                <a:cs typeface="Arial"/>
              </a:rPr>
              <a:t>= 987</a:t>
            </a:r>
          </a:p>
        </p:txBody>
      </p:sp>
      <p:sp>
        <p:nvSpPr>
          <p:cNvPr id="116806" name="Rectangle 70"/>
          <p:cNvSpPr>
            <a:spLocks noChangeArrowheads="1"/>
          </p:cNvSpPr>
          <p:nvPr/>
        </p:nvSpPr>
        <p:spPr bwMode="auto">
          <a:xfrm>
            <a:off x="2667000" y="5511800"/>
            <a:ext cx="1524000" cy="279400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266236" tIns="133119" rIns="266236" bIns="133119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Temp = 56</a:t>
            </a:r>
          </a:p>
        </p:txBody>
      </p:sp>
      <p:sp>
        <p:nvSpPr>
          <p:cNvPr id="116807" name="Text Box 71"/>
          <p:cNvSpPr txBox="1">
            <a:spLocks noChangeArrowheads="1"/>
          </p:cNvSpPr>
          <p:nvPr/>
        </p:nvSpPr>
        <p:spPr bwMode="auto">
          <a:xfrm>
            <a:off x="2819400" y="4502150"/>
            <a:ext cx="1268413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 algn="ctr" eaLnBrk="0" hangingPunct="0">
              <a:defRPr/>
            </a:pPr>
            <a:r>
              <a: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Attributes</a:t>
            </a:r>
          </a:p>
        </p:txBody>
      </p:sp>
      <p:sp>
        <p:nvSpPr>
          <p:cNvPr id="116808" name="Rectangle 72"/>
          <p:cNvSpPr>
            <a:spLocks noChangeArrowheads="1"/>
          </p:cNvSpPr>
          <p:nvPr/>
        </p:nvSpPr>
        <p:spPr bwMode="auto">
          <a:xfrm>
            <a:off x="654050" y="5084763"/>
            <a:ext cx="1479550" cy="280987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Chunked</a:t>
            </a:r>
          </a:p>
        </p:txBody>
      </p:sp>
      <p:sp>
        <p:nvSpPr>
          <p:cNvPr id="116809" name="Rectangle 73"/>
          <p:cNvSpPr>
            <a:spLocks noChangeArrowheads="1"/>
          </p:cNvSpPr>
          <p:nvPr/>
        </p:nvSpPr>
        <p:spPr bwMode="auto">
          <a:xfrm>
            <a:off x="654050" y="5435600"/>
            <a:ext cx="1479550" cy="279400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Compressed</a:t>
            </a:r>
          </a:p>
        </p:txBody>
      </p:sp>
      <p:sp>
        <p:nvSpPr>
          <p:cNvPr id="116810" name="Rectangle 74"/>
          <p:cNvSpPr>
            <a:spLocks noChangeArrowheads="1"/>
          </p:cNvSpPr>
          <p:nvPr/>
        </p:nvSpPr>
        <p:spPr bwMode="auto">
          <a:xfrm>
            <a:off x="2363788" y="3424238"/>
            <a:ext cx="912812" cy="192087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266236" tIns="133119" rIns="266236" bIns="133119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Dim_3 = 7</a:t>
            </a:r>
          </a:p>
        </p:txBody>
      </p:sp>
      <p:sp>
        <p:nvSpPr>
          <p:cNvPr id="116811" name="Text Box 75"/>
          <p:cNvSpPr txBox="1">
            <a:spLocks noChangeArrowheads="1"/>
          </p:cNvSpPr>
          <p:nvPr/>
        </p:nvSpPr>
        <p:spPr bwMode="auto">
          <a:xfrm>
            <a:off x="852488" y="4775200"/>
            <a:ext cx="976312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 algn="ctr" eaLnBrk="0" hangingPunct="0">
              <a:defRPr/>
            </a:pPr>
            <a:r>
              <a: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Storage info</a:t>
            </a:r>
          </a:p>
        </p:txBody>
      </p:sp>
      <p:sp>
        <p:nvSpPr>
          <p:cNvPr id="116812" name="Rectangle 76"/>
          <p:cNvSpPr>
            <a:spLocks noChangeArrowheads="1"/>
          </p:cNvSpPr>
          <p:nvPr/>
        </p:nvSpPr>
        <p:spPr bwMode="auto">
          <a:xfrm>
            <a:off x="685800" y="4291013"/>
            <a:ext cx="1828800" cy="280987"/>
          </a:xfrm>
          <a:prstGeom prst="rect">
            <a:avLst/>
          </a:prstGeom>
          <a:solidFill>
            <a:srgbClr val="F8F8F8"/>
          </a:solidFill>
          <a:ln w="9525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201600" prstMaterial="legacyMatte">
            <a:bevelT w="13500" h="13500" prst="angle"/>
            <a:bevelB w="13500" h="13500" prst="angle"/>
            <a:extrusionClr>
              <a:srgbClr val="F8F8F8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>
            <a:flatTx/>
          </a:bodyPr>
          <a:lstStyle/>
          <a:p>
            <a:pPr algn="ctr" eaLnBrk="0" hangingPunct="0">
              <a:defRPr/>
            </a:pPr>
            <a:r>
              <a:rPr lang="en-US" sz="1600" dirty="0">
                <a:latin typeface="Arial"/>
                <a:cs typeface="Arial"/>
              </a:rPr>
              <a:t>IEEE 32-bit float</a:t>
            </a:r>
          </a:p>
        </p:txBody>
      </p:sp>
      <p:sp>
        <p:nvSpPr>
          <p:cNvPr id="116813" name="Text Box 77"/>
          <p:cNvSpPr txBox="1">
            <a:spLocks noChangeArrowheads="1"/>
          </p:cNvSpPr>
          <p:nvPr/>
        </p:nvSpPr>
        <p:spPr bwMode="auto">
          <a:xfrm>
            <a:off x="762000" y="3962400"/>
            <a:ext cx="976313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313869" tIns="156935" rIns="313869" bIns="156935" anchor="ctr"/>
          <a:lstStyle/>
          <a:p>
            <a:pPr algn="ctr" eaLnBrk="0" hangingPunct="0">
              <a:defRPr/>
            </a:pPr>
            <a:r>
              <a:rPr lang="en-US" sz="20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Datatype</a:t>
            </a:r>
            <a:endParaRPr lang="en-US" sz="2000" dirty="0"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2480" y="6096000"/>
            <a:ext cx="1467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Metadata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228280" y="6096000"/>
            <a:ext cx="148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Raw data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02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HDF5 datatypes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CD65-0C3D-4935-8300-F0A3DFC570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5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Datatypes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896938"/>
            <a:ext cx="8458200" cy="5638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600" smtClean="0">
                <a:latin typeface="Calibri" pitchFamily="34" charset="0"/>
                <a:ea typeface="Calibri" pitchFamily="34" charset="0"/>
                <a:cs typeface="Calibri" pitchFamily="34" charset="0"/>
              </a:rPr>
              <a:t>Describe individual data elements in an HDF5 dataset</a:t>
            </a:r>
          </a:p>
          <a:p>
            <a:pPr>
              <a:spcAft>
                <a:spcPts val="600"/>
              </a:spcAft>
            </a:pPr>
            <a:r>
              <a:rPr lang="en-US" altLang="en-US" sz="2600" smtClean="0">
                <a:latin typeface="Calibri" pitchFamily="34" charset="0"/>
                <a:ea typeface="Calibri" pitchFamily="34" charset="0"/>
                <a:cs typeface="Calibri" pitchFamily="34" charset="0"/>
              </a:rPr>
              <a:t>Wide range of datatypes supported</a:t>
            </a:r>
          </a:p>
          <a:p>
            <a:pPr lvl="1"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Integer</a:t>
            </a:r>
          </a:p>
          <a:p>
            <a:pPr lvl="1"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Float</a:t>
            </a:r>
          </a:p>
          <a:p>
            <a:pPr lvl="1"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Unsigned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User-defined  (e.g., 13-bit integer)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Variable length types (e.g., strings)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Compound (similar to C structs)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en-US" sz="2400" smtClean="0">
                <a:latin typeface="Calibri" pitchFamily="34" charset="0"/>
                <a:ea typeface="Calibri" pitchFamily="34" charset="0"/>
                <a:cs typeface="Calibri" pitchFamily="34" charset="0"/>
              </a:rPr>
              <a:t>Many more …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2DF392E3-2FB8-42FF-9B50-4102EDF518A9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47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0725" name="Rectangle 206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629400"/>
            <a:ext cx="1981200" cy="22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0726" name="Rectangle 2065"/>
          <p:cNvSpPr txBox="1">
            <a:spLocks noChangeArrowheads="1"/>
          </p:cNvSpPr>
          <p:nvPr/>
        </p:nvSpPr>
        <p:spPr bwMode="auto">
          <a:xfrm>
            <a:off x="2286000" y="6629400"/>
            <a:ext cx="396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t>HDF/HDF-EOS Workshop XIV</a:t>
            </a:r>
          </a:p>
        </p:txBody>
      </p:sp>
    </p:spTree>
    <p:extLst>
      <p:ext uri="{BB962C8B-B14F-4D97-AF65-F5344CB8AC3E}">
        <p14:creationId xmlns:p14="http://schemas.microsoft.com/office/powerpoint/2010/main" val="421966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 </a:t>
            </a:r>
            <a:br>
              <a:rPr lang="en-US" dirty="0" smtClean="0"/>
            </a:br>
            <a:r>
              <a:rPr lang="en-US" dirty="0" smtClean="0"/>
              <a:t>HDF5 software layers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27042-40D0-458A-9FF3-692E022B63D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1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 bwMode="auto">
          <a:xfrm>
            <a:off x="304800" y="5257800"/>
            <a:ext cx="8382000" cy="533400"/>
          </a:xfrm>
          <a:prstGeom prst="ellipse">
            <a:avLst/>
          </a:prstGeom>
          <a:solidFill>
            <a:srgbClr val="22D8FF">
              <a:alpha val="27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Layers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AFBD-F6C1-4BBC-BE16-6ABDE0D892E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914400" y="1214735"/>
            <a:ext cx="5029200" cy="53340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8029" y="1214735"/>
            <a:ext cx="25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Application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14400" y="3276600"/>
            <a:ext cx="50292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8029" y="3348335"/>
            <a:ext cx="2254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Internals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60171" y="426273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VFD Layer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14400" y="4262734"/>
            <a:ext cx="5029200" cy="537866"/>
          </a:xfrm>
          <a:prstGeom prst="rect">
            <a:avLst/>
          </a:prstGeom>
          <a:solidFill>
            <a:schemeClr val="accent1">
              <a:lumMod val="75000"/>
              <a:alpha val="42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9081" y="5257800"/>
            <a:ext cx="146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file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0" y="1290935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Application buffer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914400" y="2209800"/>
            <a:ext cx="502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04826" y="2205335"/>
            <a:ext cx="3605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Object Layer (API)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0" y="2286000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H5Dwrite is called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96000" y="3276600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Data is prepared for I/O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96000" y="4324290"/>
            <a:ext cx="2895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SEC2 driver performs </a:t>
            </a:r>
          </a:p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I/O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Up-Down Arrow 41"/>
          <p:cNvSpPr/>
          <p:nvPr/>
        </p:nvSpPr>
        <p:spPr bwMode="auto">
          <a:xfrm>
            <a:off x="3352800" y="17481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0" name="Up-Down Arrow 69"/>
          <p:cNvSpPr/>
          <p:nvPr/>
        </p:nvSpPr>
        <p:spPr bwMode="auto">
          <a:xfrm>
            <a:off x="3352800" y="28149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1" name="Up-Down Arrow 70"/>
          <p:cNvSpPr/>
          <p:nvPr/>
        </p:nvSpPr>
        <p:spPr bwMode="auto">
          <a:xfrm>
            <a:off x="3352800" y="38055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2" name="Up-Down Arrow 71"/>
          <p:cNvSpPr/>
          <p:nvPr/>
        </p:nvSpPr>
        <p:spPr bwMode="auto">
          <a:xfrm>
            <a:off x="3352800" y="47961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63" name="Straight Connector 62"/>
          <p:cNvCxnSpPr>
            <a:stCxn id="25" idx="2"/>
            <a:endCxn id="60" idx="0"/>
          </p:cNvCxnSpPr>
          <p:nvPr/>
        </p:nvCxnSpPr>
        <p:spPr bwMode="auto">
          <a:xfrm>
            <a:off x="7543800" y="1691045"/>
            <a:ext cx="0" cy="59495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60" idx="2"/>
            <a:endCxn id="61" idx="0"/>
          </p:cNvCxnSpPr>
          <p:nvPr/>
        </p:nvCxnSpPr>
        <p:spPr bwMode="auto">
          <a:xfrm>
            <a:off x="7543800" y="2686110"/>
            <a:ext cx="0" cy="59049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stCxn id="61" idx="2"/>
            <a:endCxn id="62" idx="0"/>
          </p:cNvCxnSpPr>
          <p:nvPr/>
        </p:nvCxnSpPr>
        <p:spPr bwMode="auto">
          <a:xfrm>
            <a:off x="7543800" y="3676710"/>
            <a:ext cx="0" cy="64758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Arrow Connector 76"/>
          <p:cNvCxnSpPr>
            <a:stCxn id="62" idx="2"/>
          </p:cNvCxnSpPr>
          <p:nvPr/>
        </p:nvCxnSpPr>
        <p:spPr bwMode="auto">
          <a:xfrm>
            <a:off x="7543800" y="5032176"/>
            <a:ext cx="0" cy="30182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886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complex data …</a:t>
            </a:r>
          </a:p>
        </p:txBody>
      </p:sp>
      <p:sp>
        <p:nvSpPr>
          <p:cNvPr id="1027" name="Rectangle 2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</a:p>
        </p:txBody>
      </p:sp>
      <p:sp>
        <p:nvSpPr>
          <p:cNvPr id="1029" name="Rectangle 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7EA4ECFC-FFB8-4E56-800F-025D94F8EBD4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1030" name="Footer Placeholder 3"/>
          <p:cNvSpPr txBox="1">
            <a:spLocks noGrp="1"/>
          </p:cNvSpPr>
          <p:nvPr/>
        </p:nvSpPr>
        <p:spPr bwMode="auto">
          <a:xfrm>
            <a:off x="2286000" y="5791200"/>
            <a:ext cx="3962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Arial" charset="0"/>
              </a:rPr>
              <a:t>LCI Tutorial</a:t>
            </a:r>
          </a:p>
        </p:txBody>
      </p:sp>
      <p:sp>
        <p:nvSpPr>
          <p:cNvPr id="1031" name="Slide Number Placeholder 4"/>
          <p:cNvSpPr txBox="1">
            <a:spLocks noGrp="1"/>
          </p:cNvSpPr>
          <p:nvPr/>
        </p:nvSpPr>
        <p:spPr bwMode="auto">
          <a:xfrm>
            <a:off x="6781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fld id="{9EF8C15C-C5A4-45F7-BF47-6EB19FD2C635}" type="slidenum">
              <a:rPr lang="en-US" sz="1200" b="1">
                <a:solidFill>
                  <a:schemeClr val="bg1"/>
                </a:solidFill>
                <a:latin typeface="Arial" charset="0"/>
              </a:rPr>
              <a:pPr algn="ctr"/>
              <a:t>5</a:t>
            </a:fld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3" name="Text Box 4"/>
          <p:cNvSpPr txBox="1">
            <a:spLocks noChangeArrowheads="1"/>
          </p:cNvSpPr>
          <p:nvPr/>
        </p:nvSpPr>
        <p:spPr bwMode="auto">
          <a:xfrm>
            <a:off x="5334000" y="6262687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Arial" charset="0"/>
              </a:rPr>
              <a:t>Thanks to Mark Miller, LLNL</a:t>
            </a:r>
          </a:p>
        </p:txBody>
      </p:sp>
      <p:pic>
        <p:nvPicPr>
          <p:cNvPr id="9" name="Picture 8" descr="C:\Larry\asci\dmf\present\data_types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382000" cy="5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951330"/>
      </p:ext>
    </p:extLst>
  </p:cSld>
  <p:clrMapOvr>
    <a:masterClrMapping/>
  </p:clrMapOvr>
  <p:transition spd="med" advTm="2000">
    <p:wipe dir="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 bwMode="auto">
          <a:xfrm>
            <a:off x="228600" y="1447800"/>
            <a:ext cx="86868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4035" name="Rectangle 70"/>
          <p:cNvSpPr>
            <a:spLocks noChangeArrowheads="1"/>
          </p:cNvSpPr>
          <p:nvPr/>
        </p:nvSpPr>
        <p:spPr bwMode="auto">
          <a:xfrm>
            <a:off x="228600" y="1981200"/>
            <a:ext cx="3581400" cy="1066800"/>
          </a:xfrm>
          <a:prstGeom prst="rect">
            <a:avLst/>
          </a:prstGeom>
          <a:solidFill>
            <a:schemeClr val="tx1">
              <a:alpha val="250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4036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010400" cy="762000"/>
          </a:xfrm>
        </p:spPr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API and Applications</a:t>
            </a:r>
          </a:p>
        </p:txBody>
      </p:sp>
      <p:sp>
        <p:nvSpPr>
          <p:cNvPr id="44037" name="Rectangle 77"/>
          <p:cNvSpPr>
            <a:spLocks noChangeArrowheads="1"/>
          </p:cNvSpPr>
          <p:nvPr/>
        </p:nvSpPr>
        <p:spPr bwMode="auto">
          <a:xfrm>
            <a:off x="228600" y="1981200"/>
            <a:ext cx="8686800" cy="1112838"/>
          </a:xfrm>
          <a:prstGeom prst="rect">
            <a:avLst/>
          </a:prstGeom>
          <a:solidFill>
            <a:srgbClr val="0000FF">
              <a:alpha val="5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4038" name="Rectangle 75"/>
          <p:cNvSpPr>
            <a:spLocks noChangeArrowheads="1"/>
          </p:cNvSpPr>
          <p:nvPr/>
        </p:nvSpPr>
        <p:spPr bwMode="auto">
          <a:xfrm>
            <a:off x="8153400" y="2170113"/>
            <a:ext cx="990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Calibri" pitchFamily="34" charset="0"/>
              </a:rPr>
              <a:t>…</a:t>
            </a:r>
          </a:p>
        </p:txBody>
      </p:sp>
      <p:sp>
        <p:nvSpPr>
          <p:cNvPr id="44039" name="Rectangle 76"/>
          <p:cNvSpPr>
            <a:spLocks noChangeArrowheads="1"/>
          </p:cNvSpPr>
          <p:nvPr/>
        </p:nvSpPr>
        <p:spPr bwMode="auto">
          <a:xfrm>
            <a:off x="228600" y="5334000"/>
            <a:ext cx="8686800" cy="457200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chemeClr val="bg1"/>
                </a:solidFill>
                <a:latin typeface="Calibri" pitchFamily="34" charset="0"/>
              </a:rPr>
              <a:t>Storage</a:t>
            </a:r>
          </a:p>
        </p:txBody>
      </p:sp>
      <p:sp>
        <p:nvSpPr>
          <p:cNvPr id="44040" name="Rectangle 80"/>
          <p:cNvSpPr>
            <a:spLocks noChangeArrowheads="1"/>
          </p:cNvSpPr>
          <p:nvPr/>
        </p:nvSpPr>
        <p:spPr bwMode="auto">
          <a:xfrm>
            <a:off x="152400" y="2043113"/>
            <a:ext cx="2209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1"/>
                </a:solidFill>
                <a:latin typeface="Calibri" pitchFamily="34" charset="0"/>
              </a:rPr>
              <a:t>Domain Data</a:t>
            </a:r>
            <a:br>
              <a:rPr lang="en-US" altLang="en-US">
                <a:solidFill>
                  <a:schemeClr val="bg1"/>
                </a:solidFill>
                <a:latin typeface="Calibri" pitchFamily="34" charset="0"/>
              </a:rPr>
            </a:br>
            <a:r>
              <a:rPr lang="en-US" altLang="en-US">
                <a:solidFill>
                  <a:schemeClr val="bg1"/>
                </a:solidFill>
                <a:latin typeface="Calibri" pitchFamily="34" charset="0"/>
              </a:rPr>
              <a:t>Objects</a:t>
            </a:r>
          </a:p>
        </p:txBody>
      </p:sp>
      <p:sp>
        <p:nvSpPr>
          <p:cNvPr id="44041" name="Diamond 99"/>
          <p:cNvSpPr>
            <a:spLocks noChangeArrowheads="1"/>
          </p:cNvSpPr>
          <p:nvPr/>
        </p:nvSpPr>
        <p:spPr bwMode="auto">
          <a:xfrm>
            <a:off x="2743200" y="1981200"/>
            <a:ext cx="990600" cy="9906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endParaRPr lang="en-US" altLang="en-US">
              <a:latin typeface="Calibri" pitchFamily="34" charset="0"/>
            </a:endParaRPr>
          </a:p>
          <a:p>
            <a:pPr algn="ctr" eaLnBrk="1" hangingPunct="1"/>
            <a:r>
              <a:rPr lang="en-US" altLang="en-US" sz="1600">
                <a:solidFill>
                  <a:schemeClr val="bg1"/>
                </a:solidFill>
                <a:latin typeface="Calibri" pitchFamily="34" charset="0"/>
              </a:rPr>
              <a:t> EOS</a:t>
            </a:r>
          </a:p>
          <a:p>
            <a:pPr algn="ctr" eaLnBrk="1" hangingPunct="1"/>
            <a:r>
              <a:rPr lang="en-US" altLang="en-US" sz="1600" i="1">
                <a:solidFill>
                  <a:schemeClr val="bg1"/>
                </a:solidFill>
                <a:latin typeface="Calibri" pitchFamily="34" charset="0"/>
              </a:rPr>
              <a:t>library</a:t>
            </a:r>
          </a:p>
        </p:txBody>
      </p:sp>
      <p:sp>
        <p:nvSpPr>
          <p:cNvPr id="44042" name="Rectangle 108"/>
          <p:cNvSpPr>
            <a:spLocks noChangeArrowheads="1"/>
          </p:cNvSpPr>
          <p:nvPr/>
        </p:nvSpPr>
        <p:spPr bwMode="auto">
          <a:xfrm>
            <a:off x="152400" y="1524000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bg1"/>
                </a:solidFill>
                <a:latin typeface="Calibri" pitchFamily="34" charset="0"/>
              </a:rPr>
              <a:t>Applications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810000" y="1905000"/>
            <a:ext cx="5105400" cy="1066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4044" name="Rectangle 114"/>
          <p:cNvSpPr>
            <a:spLocks noChangeArrowheads="1"/>
          </p:cNvSpPr>
          <p:nvPr/>
        </p:nvSpPr>
        <p:spPr bwMode="auto">
          <a:xfrm>
            <a:off x="2667000" y="1447800"/>
            <a:ext cx="11430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EOS</a:t>
            </a:r>
          </a:p>
          <a:p>
            <a:pPr algn="ctr" eaLnBrk="1" hangingPunct="1"/>
            <a:r>
              <a:rPr lang="en-US" altLang="en-US" sz="1600">
                <a:latin typeface="Calibri" pitchFamily="34" charset="0"/>
              </a:rPr>
              <a:t>Application</a:t>
            </a:r>
          </a:p>
        </p:txBody>
      </p:sp>
      <p:sp>
        <p:nvSpPr>
          <p:cNvPr id="44045" name="Rectangle 116"/>
          <p:cNvSpPr>
            <a:spLocks noChangeArrowheads="1"/>
          </p:cNvSpPr>
          <p:nvPr/>
        </p:nvSpPr>
        <p:spPr bwMode="auto">
          <a:xfrm>
            <a:off x="6705600" y="1447800"/>
            <a:ext cx="1143000" cy="1524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MATLAB</a:t>
            </a:r>
          </a:p>
          <a:p>
            <a:pPr algn="ctr" eaLnBrk="1" hangingPunct="1"/>
            <a:endParaRPr lang="en-US" altLang="en-US" sz="1600">
              <a:latin typeface="Calibri" pitchFamily="34" charset="0"/>
            </a:endParaRPr>
          </a:p>
        </p:txBody>
      </p:sp>
      <p:sp>
        <p:nvSpPr>
          <p:cNvPr id="44046" name="Slide Number Placeholder 5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77D4F0B-84BC-4DAC-8106-F96B3AE1FE30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50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4047" name="Rectangle 97"/>
          <p:cNvSpPr>
            <a:spLocks noChangeArrowheads="1"/>
          </p:cNvSpPr>
          <p:nvPr/>
        </p:nvSpPr>
        <p:spPr bwMode="auto">
          <a:xfrm>
            <a:off x="228600" y="2971800"/>
            <a:ext cx="8686800" cy="23622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chemeClr val="bg1"/>
                </a:solidFill>
                <a:latin typeface="Calibri" pitchFamily="34" charset="0"/>
              </a:rPr>
              <a:t>HDF5  Library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4115962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98"/>
          <p:cNvSpPr>
            <a:spLocks noChangeArrowheads="1"/>
          </p:cNvSpPr>
          <p:nvPr/>
        </p:nvSpPr>
        <p:spPr bwMode="auto">
          <a:xfrm>
            <a:off x="228600" y="5334000"/>
            <a:ext cx="8686800" cy="76200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3" name="Rectangle 77"/>
          <p:cNvSpPr>
            <a:spLocks noChangeArrowheads="1"/>
          </p:cNvSpPr>
          <p:nvPr/>
        </p:nvSpPr>
        <p:spPr bwMode="auto">
          <a:xfrm>
            <a:off x="228600" y="1905000"/>
            <a:ext cx="8686800" cy="1143000"/>
          </a:xfrm>
          <a:prstGeom prst="rect">
            <a:avLst/>
          </a:prstGeom>
          <a:solidFill>
            <a:srgbClr val="0000FF">
              <a:alpha val="5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228600" y="5410200"/>
            <a:ext cx="8686800" cy="1143000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5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010400" cy="533400"/>
          </a:xfrm>
        </p:spPr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Software Layers &amp; Storage</a:t>
            </a:r>
          </a:p>
        </p:txBody>
      </p:sp>
      <p:sp>
        <p:nvSpPr>
          <p:cNvPr id="46086" name="Rectangle 13"/>
          <p:cNvSpPr>
            <a:spLocks noChangeArrowheads="1"/>
          </p:cNvSpPr>
          <p:nvPr/>
        </p:nvSpPr>
        <p:spPr bwMode="auto">
          <a:xfrm>
            <a:off x="762000" y="5464175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latin typeface="Calibri" pitchFamily="34" charset="0"/>
              </a:rPr>
              <a:t>HDF5 File Format</a:t>
            </a:r>
          </a:p>
        </p:txBody>
      </p:sp>
      <p:sp>
        <p:nvSpPr>
          <p:cNvPr id="46087" name="Flowchart: Document 8"/>
          <p:cNvSpPr>
            <a:spLocks noChangeArrowheads="1"/>
          </p:cNvSpPr>
          <p:nvPr/>
        </p:nvSpPr>
        <p:spPr bwMode="auto">
          <a:xfrm>
            <a:off x="24384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8" name="Rectangle 15"/>
          <p:cNvSpPr>
            <a:spLocks noChangeArrowheads="1"/>
          </p:cNvSpPr>
          <p:nvPr/>
        </p:nvSpPr>
        <p:spPr bwMode="auto">
          <a:xfrm>
            <a:off x="2971800" y="57912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File</a:t>
            </a:r>
          </a:p>
        </p:txBody>
      </p:sp>
      <p:sp>
        <p:nvSpPr>
          <p:cNvPr id="46089" name="Flowchart: Document 9"/>
          <p:cNvSpPr>
            <a:spLocks noChangeArrowheads="1"/>
          </p:cNvSpPr>
          <p:nvPr/>
        </p:nvSpPr>
        <p:spPr bwMode="auto">
          <a:xfrm>
            <a:off x="4114800" y="59436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0" name="Flowchart: Document 10"/>
          <p:cNvSpPr>
            <a:spLocks noChangeArrowheads="1"/>
          </p:cNvSpPr>
          <p:nvPr/>
        </p:nvSpPr>
        <p:spPr bwMode="auto">
          <a:xfrm>
            <a:off x="39624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1" name="Rectangle 16"/>
          <p:cNvSpPr>
            <a:spLocks noChangeArrowheads="1"/>
          </p:cNvSpPr>
          <p:nvPr/>
        </p:nvSpPr>
        <p:spPr bwMode="auto">
          <a:xfrm>
            <a:off x="4648200" y="5715000"/>
            <a:ext cx="83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Split </a:t>
            </a:r>
            <a:br>
              <a:rPr lang="en-US" altLang="en-US" sz="1800">
                <a:latin typeface="Calibri" pitchFamily="34" charset="0"/>
              </a:rPr>
            </a:br>
            <a:r>
              <a:rPr lang="en-US" altLang="en-US" sz="1800">
                <a:latin typeface="Calibri" pitchFamily="34" charset="0"/>
              </a:rPr>
              <a:t>Files</a:t>
            </a:r>
          </a:p>
        </p:txBody>
      </p:sp>
      <p:sp>
        <p:nvSpPr>
          <p:cNvPr id="46092" name="Rectangle 17"/>
          <p:cNvSpPr>
            <a:spLocks noChangeArrowheads="1"/>
          </p:cNvSpPr>
          <p:nvPr/>
        </p:nvSpPr>
        <p:spPr bwMode="auto">
          <a:xfrm>
            <a:off x="6400800" y="55626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File on Parallel Filesystem</a:t>
            </a:r>
          </a:p>
        </p:txBody>
      </p:sp>
      <p:sp>
        <p:nvSpPr>
          <p:cNvPr id="46093" name="Flowchart: Magnetic Disk 5"/>
          <p:cNvSpPr>
            <a:spLocks noChangeArrowheads="1"/>
          </p:cNvSpPr>
          <p:nvPr/>
        </p:nvSpPr>
        <p:spPr bwMode="auto">
          <a:xfrm>
            <a:off x="5562600" y="55626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4" name="Flowchart: Magnetic Disk 6"/>
          <p:cNvSpPr>
            <a:spLocks noChangeArrowheads="1"/>
          </p:cNvSpPr>
          <p:nvPr/>
        </p:nvSpPr>
        <p:spPr bwMode="auto">
          <a:xfrm>
            <a:off x="5715000" y="57150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5" name="Flowchart: Magnetic Disk 7"/>
          <p:cNvSpPr>
            <a:spLocks noChangeArrowheads="1"/>
          </p:cNvSpPr>
          <p:nvPr/>
        </p:nvSpPr>
        <p:spPr bwMode="auto">
          <a:xfrm>
            <a:off x="5867400" y="58674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6" name="Flowchart: Document 18"/>
          <p:cNvSpPr>
            <a:spLocks noChangeArrowheads="1"/>
          </p:cNvSpPr>
          <p:nvPr/>
        </p:nvSpPr>
        <p:spPr bwMode="auto">
          <a:xfrm>
            <a:off x="56388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7" name="Rectangle 25"/>
          <p:cNvSpPr>
            <a:spLocks noChangeArrowheads="1"/>
          </p:cNvSpPr>
          <p:nvPr/>
        </p:nvSpPr>
        <p:spPr bwMode="auto">
          <a:xfrm>
            <a:off x="8077200" y="5807075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Other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2022" y="5553670"/>
            <a:ext cx="5055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D919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46099" name="Rectangle 28"/>
          <p:cNvSpPr>
            <a:spLocks noChangeArrowheads="1"/>
          </p:cNvSpPr>
          <p:nvPr/>
        </p:nvSpPr>
        <p:spPr bwMode="auto">
          <a:xfrm>
            <a:off x="228600" y="4191000"/>
            <a:ext cx="8686800" cy="1143000"/>
          </a:xfrm>
          <a:prstGeom prst="rect">
            <a:avLst/>
          </a:prstGeom>
          <a:solidFill>
            <a:srgbClr val="0000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0" name="Rectangle 29"/>
          <p:cNvSpPr>
            <a:spLocks noChangeArrowheads="1"/>
          </p:cNvSpPr>
          <p:nvPr/>
        </p:nvSpPr>
        <p:spPr bwMode="auto">
          <a:xfrm>
            <a:off x="609600" y="4964113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I/O Drivers</a:t>
            </a:r>
          </a:p>
        </p:txBody>
      </p:sp>
      <p:sp>
        <p:nvSpPr>
          <p:cNvPr id="46101" name="Rectangle 30"/>
          <p:cNvSpPr>
            <a:spLocks noChangeArrowheads="1"/>
          </p:cNvSpPr>
          <p:nvPr/>
        </p:nvSpPr>
        <p:spPr bwMode="auto">
          <a:xfrm>
            <a:off x="685800" y="4271963"/>
            <a:ext cx="152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latin typeface="Calibri" pitchFamily="34" charset="0"/>
              </a:rPr>
              <a:t>Virtual File Layer</a:t>
            </a:r>
          </a:p>
        </p:txBody>
      </p:sp>
      <p:sp>
        <p:nvSpPr>
          <p:cNvPr id="46102" name="Oval 31"/>
          <p:cNvSpPr>
            <a:spLocks noChangeArrowheads="1"/>
          </p:cNvSpPr>
          <p:nvPr/>
        </p:nvSpPr>
        <p:spPr bwMode="auto">
          <a:xfrm>
            <a:off x="22860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3" name="Rectangle 33"/>
          <p:cNvSpPr>
            <a:spLocks noChangeArrowheads="1"/>
          </p:cNvSpPr>
          <p:nvPr/>
        </p:nvSpPr>
        <p:spPr bwMode="auto">
          <a:xfrm>
            <a:off x="2286000" y="4495800"/>
            <a:ext cx="83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Posix I/O</a:t>
            </a:r>
          </a:p>
        </p:txBody>
      </p:sp>
      <p:sp>
        <p:nvSpPr>
          <p:cNvPr id="46104" name="Oval 37"/>
          <p:cNvSpPr>
            <a:spLocks noChangeArrowheads="1"/>
          </p:cNvSpPr>
          <p:nvPr/>
        </p:nvSpPr>
        <p:spPr bwMode="auto">
          <a:xfrm>
            <a:off x="38862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5" name="Rectangle 38"/>
          <p:cNvSpPr>
            <a:spLocks noChangeArrowheads="1"/>
          </p:cNvSpPr>
          <p:nvPr/>
        </p:nvSpPr>
        <p:spPr bwMode="auto">
          <a:xfrm>
            <a:off x="3886200" y="4459288"/>
            <a:ext cx="83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Split Files</a:t>
            </a:r>
          </a:p>
        </p:txBody>
      </p:sp>
      <p:sp>
        <p:nvSpPr>
          <p:cNvPr id="46106" name="Oval 40"/>
          <p:cNvSpPr>
            <a:spLocks noChangeArrowheads="1"/>
          </p:cNvSpPr>
          <p:nvPr/>
        </p:nvSpPr>
        <p:spPr bwMode="auto">
          <a:xfrm>
            <a:off x="54864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7" name="Rectangle 41"/>
          <p:cNvSpPr>
            <a:spLocks noChangeArrowheads="1"/>
          </p:cNvSpPr>
          <p:nvPr/>
        </p:nvSpPr>
        <p:spPr bwMode="auto">
          <a:xfrm>
            <a:off x="5486400" y="46148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MPI I/O</a:t>
            </a:r>
          </a:p>
        </p:txBody>
      </p:sp>
      <p:sp>
        <p:nvSpPr>
          <p:cNvPr id="46108" name="Oval 43"/>
          <p:cNvSpPr>
            <a:spLocks noChangeArrowheads="1"/>
          </p:cNvSpPr>
          <p:nvPr/>
        </p:nvSpPr>
        <p:spPr bwMode="auto">
          <a:xfrm>
            <a:off x="75057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9" name="Rectangle 44"/>
          <p:cNvSpPr>
            <a:spLocks noChangeArrowheads="1"/>
          </p:cNvSpPr>
          <p:nvPr/>
        </p:nvSpPr>
        <p:spPr bwMode="auto">
          <a:xfrm>
            <a:off x="7467600" y="45720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Custom</a:t>
            </a:r>
          </a:p>
        </p:txBody>
      </p:sp>
      <p:sp>
        <p:nvSpPr>
          <p:cNvPr id="52" name="Down Arrow 51"/>
          <p:cNvSpPr/>
          <p:nvPr/>
        </p:nvSpPr>
        <p:spPr bwMode="auto">
          <a:xfrm>
            <a:off x="41910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57912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4" name="Down Arrow 53"/>
          <p:cNvSpPr/>
          <p:nvPr/>
        </p:nvSpPr>
        <p:spPr bwMode="auto">
          <a:xfrm>
            <a:off x="78486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6113" name="Rectangle 54"/>
          <p:cNvSpPr>
            <a:spLocks noChangeArrowheads="1"/>
          </p:cNvSpPr>
          <p:nvPr/>
        </p:nvSpPr>
        <p:spPr bwMode="auto">
          <a:xfrm>
            <a:off x="228600" y="3048000"/>
            <a:ext cx="8686800" cy="1143000"/>
          </a:xfrm>
          <a:prstGeom prst="rect">
            <a:avLst/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14" name="Rectangle 55"/>
          <p:cNvSpPr>
            <a:spLocks noChangeArrowheads="1"/>
          </p:cNvSpPr>
          <p:nvPr/>
        </p:nvSpPr>
        <p:spPr bwMode="auto">
          <a:xfrm>
            <a:off x="609600" y="3429000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Internals</a:t>
            </a:r>
          </a:p>
        </p:txBody>
      </p:sp>
      <p:sp>
        <p:nvSpPr>
          <p:cNvPr id="46115" name="Flowchart: Punched Tape 56"/>
          <p:cNvSpPr>
            <a:spLocks noChangeArrowheads="1"/>
          </p:cNvSpPr>
          <p:nvPr/>
        </p:nvSpPr>
        <p:spPr bwMode="auto">
          <a:xfrm>
            <a:off x="22860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16" name="Rectangle 57"/>
          <p:cNvSpPr>
            <a:spLocks noChangeArrowheads="1"/>
          </p:cNvSpPr>
          <p:nvPr/>
        </p:nvSpPr>
        <p:spPr bwMode="auto">
          <a:xfrm>
            <a:off x="2286000" y="3352800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Memory Mgmt</a:t>
            </a:r>
          </a:p>
        </p:txBody>
      </p:sp>
      <p:sp>
        <p:nvSpPr>
          <p:cNvPr id="46117" name="Flowchart: Punched Tape 60"/>
          <p:cNvSpPr>
            <a:spLocks noChangeArrowheads="1"/>
          </p:cNvSpPr>
          <p:nvPr/>
        </p:nvSpPr>
        <p:spPr bwMode="auto">
          <a:xfrm>
            <a:off x="3314700" y="3276600"/>
            <a:ext cx="11430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18" name="Rectangle 61"/>
          <p:cNvSpPr>
            <a:spLocks noChangeArrowheads="1"/>
          </p:cNvSpPr>
          <p:nvPr/>
        </p:nvSpPr>
        <p:spPr bwMode="auto">
          <a:xfrm>
            <a:off x="3276600" y="3352800"/>
            <a:ext cx="121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Datatype Conversion</a:t>
            </a:r>
          </a:p>
        </p:txBody>
      </p:sp>
      <p:sp>
        <p:nvSpPr>
          <p:cNvPr id="46119" name="Flowchart: Punched Tape 64"/>
          <p:cNvSpPr>
            <a:spLocks noChangeArrowheads="1"/>
          </p:cNvSpPr>
          <p:nvPr/>
        </p:nvSpPr>
        <p:spPr bwMode="auto">
          <a:xfrm>
            <a:off x="44196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0" name="Rectangle 65"/>
          <p:cNvSpPr>
            <a:spLocks noChangeArrowheads="1"/>
          </p:cNvSpPr>
          <p:nvPr/>
        </p:nvSpPr>
        <p:spPr bwMode="auto">
          <a:xfrm>
            <a:off x="4495800" y="347345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Filters</a:t>
            </a:r>
          </a:p>
        </p:txBody>
      </p:sp>
      <p:sp>
        <p:nvSpPr>
          <p:cNvPr id="46121" name="Flowchart: Punched Tape 63"/>
          <p:cNvSpPr>
            <a:spLocks noChangeArrowheads="1"/>
          </p:cNvSpPr>
          <p:nvPr/>
        </p:nvSpPr>
        <p:spPr bwMode="auto">
          <a:xfrm>
            <a:off x="54864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2" name="Rectangle 66"/>
          <p:cNvSpPr>
            <a:spLocks noChangeArrowheads="1"/>
          </p:cNvSpPr>
          <p:nvPr/>
        </p:nvSpPr>
        <p:spPr bwMode="auto">
          <a:xfrm>
            <a:off x="5486400" y="3352800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Chunked Storage</a:t>
            </a:r>
          </a:p>
        </p:txBody>
      </p:sp>
      <p:sp>
        <p:nvSpPr>
          <p:cNvPr id="46123" name="Flowchart: Punched Tape 68"/>
          <p:cNvSpPr>
            <a:spLocks noChangeArrowheads="1"/>
          </p:cNvSpPr>
          <p:nvPr/>
        </p:nvSpPr>
        <p:spPr bwMode="auto">
          <a:xfrm>
            <a:off x="6553200" y="3276600"/>
            <a:ext cx="12954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4" name="Rectangle 69"/>
          <p:cNvSpPr>
            <a:spLocks noChangeArrowheads="1"/>
          </p:cNvSpPr>
          <p:nvPr/>
        </p:nvSpPr>
        <p:spPr bwMode="auto">
          <a:xfrm>
            <a:off x="6599238" y="3352800"/>
            <a:ext cx="1203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Version Compatibility</a:t>
            </a:r>
          </a:p>
        </p:txBody>
      </p:sp>
      <p:sp>
        <p:nvSpPr>
          <p:cNvPr id="46125" name="Flowchart: Punched Tape 72"/>
          <p:cNvSpPr>
            <a:spLocks noChangeArrowheads="1"/>
          </p:cNvSpPr>
          <p:nvPr/>
        </p:nvSpPr>
        <p:spPr bwMode="auto">
          <a:xfrm>
            <a:off x="78486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6" name="Rectangle 73"/>
          <p:cNvSpPr>
            <a:spLocks noChangeArrowheads="1"/>
          </p:cNvSpPr>
          <p:nvPr/>
        </p:nvSpPr>
        <p:spPr bwMode="auto">
          <a:xfrm>
            <a:off x="7886700" y="33528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and so on…</a:t>
            </a:r>
          </a:p>
        </p:txBody>
      </p:sp>
      <p:sp>
        <p:nvSpPr>
          <p:cNvPr id="46127" name="Rectangle 78"/>
          <p:cNvSpPr>
            <a:spLocks noChangeArrowheads="1"/>
          </p:cNvSpPr>
          <p:nvPr/>
        </p:nvSpPr>
        <p:spPr bwMode="auto">
          <a:xfrm>
            <a:off x="685800" y="1905000"/>
            <a:ext cx="1905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Language</a:t>
            </a:r>
          </a:p>
          <a:p>
            <a:pPr algn="ctr" eaLnBrk="1" hangingPunct="1"/>
            <a:r>
              <a:rPr lang="en-US" altLang="en-US" sz="2000">
                <a:latin typeface="Calibri" pitchFamily="34" charset="0"/>
              </a:rPr>
              <a:t>Interfaces</a:t>
            </a:r>
          </a:p>
        </p:txBody>
      </p:sp>
      <p:sp>
        <p:nvSpPr>
          <p:cNvPr id="46128" name="Rectangle 79"/>
          <p:cNvSpPr>
            <a:spLocks noChangeArrowheads="1"/>
          </p:cNvSpPr>
          <p:nvPr/>
        </p:nvSpPr>
        <p:spPr bwMode="auto">
          <a:xfrm>
            <a:off x="533400" y="2590800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C, Fortran, C++</a:t>
            </a:r>
          </a:p>
        </p:txBody>
      </p:sp>
      <p:sp>
        <p:nvSpPr>
          <p:cNvPr id="88" name="Round Diagonal Corner Rectangle 87"/>
          <p:cNvSpPr/>
          <p:nvPr/>
        </p:nvSpPr>
        <p:spPr bwMode="auto">
          <a:xfrm>
            <a:off x="2646363" y="1905000"/>
            <a:ext cx="2992437" cy="1143000"/>
          </a:xfrm>
          <a:prstGeom prst="round2DiagRect">
            <a:avLst/>
          </a:prstGeom>
          <a:solidFill>
            <a:srgbClr val="DD919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6130" name="Rectangle 81"/>
          <p:cNvSpPr>
            <a:spLocks noChangeArrowheads="1"/>
          </p:cNvSpPr>
          <p:nvPr/>
        </p:nvSpPr>
        <p:spPr bwMode="auto">
          <a:xfrm>
            <a:off x="2438400" y="2090738"/>
            <a:ext cx="339566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200">
                <a:latin typeface="Calibri" pitchFamily="34" charset="0"/>
              </a:rPr>
              <a:t>HDF5 Data Model Objects</a:t>
            </a:r>
            <a:r>
              <a:rPr lang="en-US" altLang="en-US">
                <a:latin typeface="Calibri" pitchFamily="34" charset="0"/>
              </a:rPr>
              <a:t/>
            </a:r>
            <a:br>
              <a:rPr lang="en-US" altLang="en-US">
                <a:latin typeface="Calibri" pitchFamily="34" charset="0"/>
              </a:rPr>
            </a:br>
            <a:r>
              <a:rPr lang="en-US" altLang="en-US" sz="1600">
                <a:latin typeface="Calibri" pitchFamily="34" charset="0"/>
              </a:rPr>
              <a:t>Groups, Datasets, Attributes, …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91" name="Round Diagonal Corner Rectangle 90"/>
          <p:cNvSpPr/>
          <p:nvPr/>
        </p:nvSpPr>
        <p:spPr bwMode="auto">
          <a:xfrm>
            <a:off x="5692775" y="1905000"/>
            <a:ext cx="2895600" cy="1143000"/>
          </a:xfrm>
          <a:prstGeom prst="round2DiagRect">
            <a:avLst/>
          </a:prstGeom>
          <a:solidFill>
            <a:srgbClr val="DD919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6132" name="Rectangle 91"/>
          <p:cNvSpPr>
            <a:spLocks noChangeArrowheads="1"/>
          </p:cNvSpPr>
          <p:nvPr/>
        </p:nvSpPr>
        <p:spPr bwMode="auto">
          <a:xfrm>
            <a:off x="5443538" y="2057400"/>
            <a:ext cx="3395662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Calibri" pitchFamily="34" charset="0"/>
              </a:rPr>
              <a:t>Tunable Properties</a:t>
            </a:r>
            <a:br>
              <a:rPr lang="en-US" altLang="en-US">
                <a:latin typeface="Calibri" pitchFamily="34" charset="0"/>
              </a:rPr>
            </a:br>
            <a:r>
              <a:rPr lang="en-US" altLang="en-US" sz="1600">
                <a:latin typeface="Calibri" pitchFamily="34" charset="0"/>
              </a:rPr>
              <a:t>Chunk Size, I/O Driver, … 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228600" y="1905000"/>
            <a:ext cx="381000" cy="3429000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HDF5 Library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228600" y="5410200"/>
            <a:ext cx="381000" cy="1143000"/>
          </a:xfrm>
          <a:prstGeom prst="rect">
            <a:avLst/>
          </a:prstGeom>
          <a:solidFill>
            <a:srgbClr val="00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Storage</a:t>
            </a:r>
          </a:p>
        </p:txBody>
      </p:sp>
      <p:sp>
        <p:nvSpPr>
          <p:cNvPr id="46135" name="Rectangle 97"/>
          <p:cNvSpPr>
            <a:spLocks noChangeArrowheads="1"/>
          </p:cNvSpPr>
          <p:nvPr/>
        </p:nvSpPr>
        <p:spPr bwMode="auto">
          <a:xfrm>
            <a:off x="228600" y="1828800"/>
            <a:ext cx="8686800" cy="762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101" name="Flowchart: Data 100"/>
          <p:cNvSpPr/>
          <p:nvPr/>
        </p:nvSpPr>
        <p:spPr bwMode="auto">
          <a:xfrm>
            <a:off x="3581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>
                <a:latin typeface="Calibri"/>
                <a:ea typeface="Calibri"/>
                <a:cs typeface="Calibri"/>
              </a:rPr>
              <a:t>h5dump</a:t>
            </a:r>
          </a:p>
          <a:p>
            <a:pPr algn="ctr"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tool</a:t>
            </a:r>
          </a:p>
        </p:txBody>
      </p:sp>
      <p:sp>
        <p:nvSpPr>
          <p:cNvPr id="103" name="Flowchart: Data 102"/>
          <p:cNvSpPr/>
          <p:nvPr/>
        </p:nvSpPr>
        <p:spPr bwMode="auto">
          <a:xfrm>
            <a:off x="2438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9144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 sz="1600">
              <a:latin typeface="Calibri" pitchFamily="34" charset="0"/>
            </a:endParaRPr>
          </a:p>
          <a:p>
            <a:pPr eaLnBrk="1" hangingPunct="1"/>
            <a:endParaRPr lang="en-US" altLang="en-US" sz="1600">
              <a:latin typeface="Calibri" pitchFamily="34" charset="0"/>
            </a:endParaRPr>
          </a:p>
          <a:p>
            <a:pPr eaLnBrk="1" hangingPunct="1"/>
            <a:r>
              <a:rPr lang="en-US" altLang="en-US" sz="1600">
                <a:latin typeface="Calibri" pitchFamily="34" charset="0"/>
              </a:rPr>
              <a:t>High Level</a:t>
            </a:r>
          </a:p>
          <a:p>
            <a:pPr eaLnBrk="1" hangingPunct="1"/>
            <a:r>
              <a:rPr lang="en-US" altLang="en-US" sz="1600">
                <a:latin typeface="Calibri" pitchFamily="34" charset="0"/>
              </a:rPr>
              <a:t>APIs</a:t>
            </a:r>
            <a:endParaRPr lang="en-US" altLang="en-US" sz="1600" i="1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108" name="Flowchart: Data 107"/>
          <p:cNvSpPr/>
          <p:nvPr/>
        </p:nvSpPr>
        <p:spPr bwMode="auto">
          <a:xfrm>
            <a:off x="59436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rIns="0" anchor="ctr" anchorCtr="1"/>
          <a:lstStyle/>
          <a:p>
            <a:pPr>
              <a:defRPr/>
            </a:pPr>
            <a:r>
              <a:rPr lang="en-US" sz="1600" dirty="0" err="1">
                <a:latin typeface="Calibri"/>
                <a:ea typeface="Calibri"/>
                <a:cs typeface="Calibri"/>
              </a:rPr>
              <a:t>HDFview</a:t>
            </a:r>
            <a:endParaRPr lang="en-US" sz="1600" dirty="0"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    tool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228600" y="914400"/>
            <a:ext cx="3810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Tools</a:t>
            </a:r>
          </a:p>
        </p:txBody>
      </p:sp>
      <p:sp>
        <p:nvSpPr>
          <p:cNvPr id="110" name="Flowchart: Data 109"/>
          <p:cNvSpPr/>
          <p:nvPr/>
        </p:nvSpPr>
        <p:spPr bwMode="auto">
          <a:xfrm>
            <a:off x="48006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Calibri" pitchFamily="34" charset="0"/>
              </a:rPr>
              <a:t>  h5repack</a:t>
            </a:r>
          </a:p>
          <a:p>
            <a:pPr eaLnBrk="1" hangingPunct="1"/>
            <a:r>
              <a:rPr lang="en-US" altLang="en-US" sz="1600" i="1">
                <a:latin typeface="Calibri" pitchFamily="34" charset="0"/>
              </a:rPr>
              <a:t>   tool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6705600" y="1600200"/>
            <a:ext cx="15240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Java Interface</a:t>
            </a:r>
          </a:p>
        </p:txBody>
      </p:sp>
      <p:sp>
        <p:nvSpPr>
          <p:cNvPr id="115" name="Down Arrow 114"/>
          <p:cNvSpPr/>
          <p:nvPr/>
        </p:nvSpPr>
        <p:spPr bwMode="auto">
          <a:xfrm>
            <a:off x="25908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71" name="Flowchart: Data 102"/>
          <p:cNvSpPr/>
          <p:nvPr/>
        </p:nvSpPr>
        <p:spPr bwMode="auto">
          <a:xfrm>
            <a:off x="1295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9144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 sz="1600">
              <a:latin typeface="Calibri" pitchFamily="34" charset="0"/>
            </a:endParaRPr>
          </a:p>
          <a:p>
            <a:pPr eaLnBrk="1" hangingPunct="1"/>
            <a:r>
              <a:rPr lang="en-US" altLang="en-US" sz="1600">
                <a:latin typeface="Calibri" pitchFamily="34" charset="0"/>
              </a:rPr>
              <a:t>…</a:t>
            </a:r>
            <a:endParaRPr lang="en-US" altLang="en-US" sz="1600" i="1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2819400" y="914400"/>
            <a:ext cx="566738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API</a:t>
            </a:r>
          </a:p>
        </p:txBody>
      </p:sp>
      <p:sp>
        <p:nvSpPr>
          <p:cNvPr id="46145" name="Slide Number Placeholder 7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788F9909-665A-4783-8E9E-22A4CF2C4517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51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3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1409093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Partial i/o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1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1783-DBF4-4D07-ACBF-152FB79E9371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28600"/>
            <a:ext cx="7772400" cy="1143000"/>
          </a:xfrm>
        </p:spPr>
        <p:txBody>
          <a:bodyPr/>
          <a:lstStyle/>
          <a:p>
            <a:r>
              <a:rPr lang="en-US" altLang="en-US" dirty="0"/>
              <a:t>Subsetting – Sample mappings between File Dataspaces and Memory Dataspaces</a:t>
            </a:r>
            <a:r>
              <a:rPr lang="en-US" altLang="en-US" sz="3200" dirty="0"/>
              <a:t> </a:t>
            </a:r>
          </a:p>
        </p:txBody>
      </p:sp>
      <p:grpSp>
        <p:nvGrpSpPr>
          <p:cNvPr id="1131523" name="Group 3"/>
          <p:cNvGrpSpPr>
            <a:grpSpLocks/>
          </p:cNvGrpSpPr>
          <p:nvPr/>
        </p:nvGrpSpPr>
        <p:grpSpPr bwMode="auto">
          <a:xfrm>
            <a:off x="685800" y="4138613"/>
            <a:ext cx="3562350" cy="2411412"/>
            <a:chOff x="432" y="2607"/>
            <a:chExt cx="2244" cy="1519"/>
          </a:xfrm>
          <a:solidFill>
            <a:schemeClr val="bg1">
              <a:lumMod val="75000"/>
            </a:schemeClr>
          </a:solidFill>
        </p:grpSpPr>
        <p:sp>
          <p:nvSpPr>
            <p:cNvPr id="1131524" name="Rectangle 4"/>
            <p:cNvSpPr>
              <a:spLocks noChangeArrowheads="1"/>
            </p:cNvSpPr>
            <p:nvPr/>
          </p:nvSpPr>
          <p:spPr bwMode="auto">
            <a:xfrm>
              <a:off x="432" y="2607"/>
              <a:ext cx="2244" cy="944"/>
            </a:xfrm>
            <a:prstGeom prst="rect">
              <a:avLst/>
            </a:prstGeom>
            <a:grp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31525" name="Rectangle 5"/>
            <p:cNvSpPr>
              <a:spLocks noChangeArrowheads="1"/>
            </p:cNvSpPr>
            <p:nvPr/>
          </p:nvSpPr>
          <p:spPr bwMode="auto">
            <a:xfrm>
              <a:off x="468" y="2655"/>
              <a:ext cx="528" cy="86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26" name="Line 6"/>
            <p:cNvSpPr>
              <a:spLocks noChangeShapeType="1"/>
            </p:cNvSpPr>
            <p:nvPr/>
          </p:nvSpPr>
          <p:spPr bwMode="auto">
            <a:xfrm>
              <a:off x="756" y="2751"/>
              <a:ext cx="1500" cy="144"/>
            </a:xfrm>
            <a:prstGeom prst="line">
              <a:avLst/>
            </a:prstGeom>
            <a:grpFill/>
            <a:ln w="5715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27" name="AutoShape 7"/>
            <p:cNvSpPr>
              <a:spLocks noChangeArrowheads="1"/>
            </p:cNvSpPr>
            <p:nvPr/>
          </p:nvSpPr>
          <p:spPr bwMode="auto">
            <a:xfrm>
              <a:off x="612" y="2991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28" name="AutoShape 8"/>
            <p:cNvSpPr>
              <a:spLocks noChangeArrowheads="1"/>
            </p:cNvSpPr>
            <p:nvPr/>
          </p:nvSpPr>
          <p:spPr bwMode="auto">
            <a:xfrm>
              <a:off x="804" y="2847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29" name="AutoShape 9"/>
            <p:cNvSpPr>
              <a:spLocks noChangeArrowheads="1"/>
            </p:cNvSpPr>
            <p:nvPr/>
          </p:nvSpPr>
          <p:spPr bwMode="auto">
            <a:xfrm>
              <a:off x="708" y="2751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30" name="AutoShape 10"/>
            <p:cNvSpPr>
              <a:spLocks noChangeArrowheads="1"/>
            </p:cNvSpPr>
            <p:nvPr/>
          </p:nvSpPr>
          <p:spPr bwMode="auto">
            <a:xfrm>
              <a:off x="564" y="3231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31" name="AutoShape 11"/>
            <p:cNvSpPr>
              <a:spLocks noChangeArrowheads="1"/>
            </p:cNvSpPr>
            <p:nvPr/>
          </p:nvSpPr>
          <p:spPr bwMode="auto">
            <a:xfrm>
              <a:off x="900" y="3087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32" name="AutoShape 12"/>
            <p:cNvSpPr>
              <a:spLocks noChangeArrowheads="1"/>
            </p:cNvSpPr>
            <p:nvPr/>
          </p:nvSpPr>
          <p:spPr bwMode="auto">
            <a:xfrm>
              <a:off x="756" y="3231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33" name="AutoShape 13"/>
            <p:cNvSpPr>
              <a:spLocks noChangeArrowheads="1"/>
            </p:cNvSpPr>
            <p:nvPr/>
          </p:nvSpPr>
          <p:spPr bwMode="auto">
            <a:xfrm>
              <a:off x="808" y="3391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31534" name="Group 14"/>
            <p:cNvGrpSpPr>
              <a:grpSpLocks/>
            </p:cNvGrpSpPr>
            <p:nvPr/>
          </p:nvGrpSpPr>
          <p:grpSpPr bwMode="auto">
            <a:xfrm>
              <a:off x="1922" y="2655"/>
              <a:ext cx="610" cy="624"/>
              <a:chOff x="3312" y="1104"/>
              <a:chExt cx="1680" cy="1488"/>
            </a:xfrm>
            <a:grpFill/>
          </p:grpSpPr>
          <p:sp>
            <p:nvSpPr>
              <p:cNvPr id="1131535" name="Rectangle 15"/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1152" cy="100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1536" name="Line 16"/>
              <p:cNvSpPr>
                <a:spLocks noChangeShapeType="1"/>
              </p:cNvSpPr>
              <p:nvPr/>
            </p:nvSpPr>
            <p:spPr bwMode="auto">
              <a:xfrm flipV="1">
                <a:off x="3312" y="2112"/>
                <a:ext cx="528" cy="480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1537" name="Line 17"/>
              <p:cNvSpPr>
                <a:spLocks noChangeShapeType="1"/>
              </p:cNvSpPr>
              <p:nvPr/>
            </p:nvSpPr>
            <p:spPr bwMode="auto">
              <a:xfrm flipV="1">
                <a:off x="4464" y="2112"/>
                <a:ext cx="528" cy="480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1538" name="Line 18"/>
              <p:cNvSpPr>
                <a:spLocks noChangeShapeType="1"/>
              </p:cNvSpPr>
              <p:nvPr/>
            </p:nvSpPr>
            <p:spPr bwMode="auto">
              <a:xfrm flipV="1">
                <a:off x="4464" y="1104"/>
                <a:ext cx="528" cy="480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1539" name="Line 19"/>
              <p:cNvSpPr>
                <a:spLocks noChangeShapeType="1"/>
              </p:cNvSpPr>
              <p:nvPr/>
            </p:nvSpPr>
            <p:spPr bwMode="auto">
              <a:xfrm flipV="1">
                <a:off x="3312" y="1104"/>
                <a:ext cx="528" cy="480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1540" name="Rectangle 20"/>
              <p:cNvSpPr>
                <a:spLocks noChangeArrowheads="1"/>
              </p:cNvSpPr>
              <p:nvPr/>
            </p:nvSpPr>
            <p:spPr bwMode="auto">
              <a:xfrm>
                <a:off x="3840" y="1104"/>
                <a:ext cx="1152" cy="100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31541" name="AutoShape 21"/>
            <p:cNvSpPr>
              <a:spLocks noChangeArrowheads="1"/>
            </p:cNvSpPr>
            <p:nvPr/>
          </p:nvSpPr>
          <p:spPr bwMode="auto">
            <a:xfrm>
              <a:off x="2244" y="2899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42" name="AutoShape 22"/>
            <p:cNvSpPr>
              <a:spLocks noChangeArrowheads="1"/>
            </p:cNvSpPr>
            <p:nvPr/>
          </p:nvSpPr>
          <p:spPr bwMode="auto">
            <a:xfrm>
              <a:off x="2244" y="3135"/>
              <a:ext cx="47" cy="51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43" name="AutoShape 23"/>
            <p:cNvSpPr>
              <a:spLocks noChangeArrowheads="1"/>
            </p:cNvSpPr>
            <p:nvPr/>
          </p:nvSpPr>
          <p:spPr bwMode="auto">
            <a:xfrm>
              <a:off x="2100" y="2914"/>
              <a:ext cx="47" cy="51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44" name="AutoShape 24"/>
            <p:cNvSpPr>
              <a:spLocks noChangeArrowheads="1"/>
            </p:cNvSpPr>
            <p:nvPr/>
          </p:nvSpPr>
          <p:spPr bwMode="auto">
            <a:xfrm>
              <a:off x="2196" y="2991"/>
              <a:ext cx="75" cy="103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45" name="AutoShape 25"/>
            <p:cNvSpPr>
              <a:spLocks noChangeArrowheads="1"/>
            </p:cNvSpPr>
            <p:nvPr/>
          </p:nvSpPr>
          <p:spPr bwMode="auto">
            <a:xfrm>
              <a:off x="2148" y="2991"/>
              <a:ext cx="47" cy="51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46" name="AutoShape 26"/>
            <p:cNvSpPr>
              <a:spLocks noChangeArrowheads="1"/>
            </p:cNvSpPr>
            <p:nvPr/>
          </p:nvSpPr>
          <p:spPr bwMode="auto">
            <a:xfrm>
              <a:off x="2004" y="2914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47" name="AutoShape 27"/>
            <p:cNvSpPr>
              <a:spLocks noChangeArrowheads="1"/>
            </p:cNvSpPr>
            <p:nvPr/>
          </p:nvSpPr>
          <p:spPr bwMode="auto">
            <a:xfrm>
              <a:off x="2056" y="3120"/>
              <a:ext cx="56" cy="77"/>
            </a:xfrm>
            <a:prstGeom prst="star4">
              <a:avLst>
                <a:gd name="adj" fmla="val 12500"/>
              </a:avLst>
            </a:prstGeom>
            <a:grpFill/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48" name="Line 28"/>
            <p:cNvSpPr>
              <a:spLocks noChangeShapeType="1"/>
            </p:cNvSpPr>
            <p:nvPr/>
          </p:nvSpPr>
          <p:spPr bwMode="auto">
            <a:xfrm flipV="1">
              <a:off x="852" y="3183"/>
              <a:ext cx="1392" cy="288"/>
            </a:xfrm>
            <a:prstGeom prst="line">
              <a:avLst/>
            </a:prstGeom>
            <a:grpFill/>
            <a:ln w="5715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49" name="Text Box 29"/>
            <p:cNvSpPr txBox="1">
              <a:spLocks noChangeArrowheads="1"/>
            </p:cNvSpPr>
            <p:nvPr/>
          </p:nvSpPr>
          <p:spPr bwMode="auto">
            <a:xfrm>
              <a:off x="432" y="3549"/>
              <a:ext cx="2208" cy="5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800" b="1">
                  <a:solidFill>
                    <a:schemeClr val="bg1"/>
                  </a:solidFill>
                </a:rPr>
                <a:t>(c) A sequence of points from a 2D array  to a sequence of points in a 3D array.</a:t>
              </a:r>
            </a:p>
          </p:txBody>
        </p:sp>
      </p:grpSp>
      <p:grpSp>
        <p:nvGrpSpPr>
          <p:cNvPr id="1131550" name="Group 30"/>
          <p:cNvGrpSpPr>
            <a:grpSpLocks/>
          </p:cNvGrpSpPr>
          <p:nvPr/>
        </p:nvGrpSpPr>
        <p:grpSpPr bwMode="auto">
          <a:xfrm>
            <a:off x="5029200" y="4141788"/>
            <a:ext cx="4114800" cy="2212975"/>
            <a:chOff x="3168" y="2609"/>
            <a:chExt cx="2592" cy="1394"/>
          </a:xfrm>
          <a:solidFill>
            <a:schemeClr val="bg1">
              <a:lumMod val="75000"/>
            </a:schemeClr>
          </a:solidFill>
        </p:grpSpPr>
        <p:sp>
          <p:nvSpPr>
            <p:cNvPr id="1131551" name="Rectangle 31"/>
            <p:cNvSpPr>
              <a:spLocks noChangeArrowheads="1"/>
            </p:cNvSpPr>
            <p:nvPr/>
          </p:nvSpPr>
          <p:spPr bwMode="auto">
            <a:xfrm>
              <a:off x="3168" y="2609"/>
              <a:ext cx="2244" cy="992"/>
            </a:xfrm>
            <a:prstGeom prst="rect">
              <a:avLst/>
            </a:prstGeom>
            <a:grp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31552" name="Rectangle 32"/>
            <p:cNvSpPr>
              <a:spLocks noChangeArrowheads="1"/>
            </p:cNvSpPr>
            <p:nvPr/>
          </p:nvSpPr>
          <p:spPr bwMode="auto">
            <a:xfrm>
              <a:off x="3216" y="2689"/>
              <a:ext cx="420" cy="81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53" name="Rectangle 33"/>
            <p:cNvSpPr>
              <a:spLocks noChangeArrowheads="1"/>
            </p:cNvSpPr>
            <p:nvPr/>
          </p:nvSpPr>
          <p:spPr bwMode="auto">
            <a:xfrm>
              <a:off x="4794" y="2631"/>
              <a:ext cx="378" cy="682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54" name="Rectangle 34"/>
            <p:cNvSpPr>
              <a:spLocks noChangeArrowheads="1"/>
            </p:cNvSpPr>
            <p:nvPr/>
          </p:nvSpPr>
          <p:spPr bwMode="auto">
            <a:xfrm>
              <a:off x="3360" y="3025"/>
              <a:ext cx="144" cy="432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55" name="Rectangle 35"/>
            <p:cNvSpPr>
              <a:spLocks noChangeArrowheads="1"/>
            </p:cNvSpPr>
            <p:nvPr/>
          </p:nvSpPr>
          <p:spPr bwMode="auto">
            <a:xfrm>
              <a:off x="4798" y="2689"/>
              <a:ext cx="182" cy="50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31556" name="Rectangle 36"/>
            <p:cNvSpPr>
              <a:spLocks noChangeArrowheads="1"/>
            </p:cNvSpPr>
            <p:nvPr/>
          </p:nvSpPr>
          <p:spPr bwMode="auto">
            <a:xfrm>
              <a:off x="3216" y="2881"/>
              <a:ext cx="240" cy="432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57" name="Rectangle 37"/>
            <p:cNvSpPr>
              <a:spLocks noChangeArrowheads="1"/>
            </p:cNvSpPr>
            <p:nvPr/>
          </p:nvSpPr>
          <p:spPr bwMode="auto">
            <a:xfrm>
              <a:off x="3360" y="3025"/>
              <a:ext cx="96" cy="288"/>
            </a:xfrm>
            <a:prstGeom prst="rect">
              <a:avLst/>
            </a:prstGeom>
            <a:grpFill/>
            <a:ln w="12700" cap="rnd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58" name="Rectangle 38"/>
            <p:cNvSpPr>
              <a:spLocks noChangeArrowheads="1"/>
            </p:cNvSpPr>
            <p:nvPr/>
          </p:nvSpPr>
          <p:spPr bwMode="auto">
            <a:xfrm>
              <a:off x="4836" y="2785"/>
              <a:ext cx="294" cy="92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59" name="Rectangle 39"/>
            <p:cNvSpPr>
              <a:spLocks noChangeArrowheads="1"/>
            </p:cNvSpPr>
            <p:nvPr/>
          </p:nvSpPr>
          <p:spPr bwMode="auto">
            <a:xfrm>
              <a:off x="4884" y="2966"/>
              <a:ext cx="154" cy="29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60" name="Line 40"/>
            <p:cNvSpPr>
              <a:spLocks noChangeShapeType="1"/>
            </p:cNvSpPr>
            <p:nvPr/>
          </p:nvSpPr>
          <p:spPr bwMode="auto">
            <a:xfrm>
              <a:off x="4980" y="2683"/>
              <a:ext cx="0" cy="506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61" name="Line 41"/>
            <p:cNvSpPr>
              <a:spLocks noChangeShapeType="1"/>
            </p:cNvSpPr>
            <p:nvPr/>
          </p:nvSpPr>
          <p:spPr bwMode="auto">
            <a:xfrm flipH="1">
              <a:off x="4881" y="3193"/>
              <a:ext cx="98" cy="1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62" name="Line 42"/>
            <p:cNvSpPr>
              <a:spLocks noChangeShapeType="1"/>
            </p:cNvSpPr>
            <p:nvPr/>
          </p:nvSpPr>
          <p:spPr bwMode="auto">
            <a:xfrm flipV="1">
              <a:off x="3504" y="3265"/>
              <a:ext cx="1536" cy="192"/>
            </a:xfrm>
            <a:prstGeom prst="line">
              <a:avLst/>
            </a:prstGeom>
            <a:grpFill/>
            <a:ln w="5715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63" name="Line 43"/>
            <p:cNvSpPr>
              <a:spLocks noChangeShapeType="1"/>
            </p:cNvSpPr>
            <p:nvPr/>
          </p:nvSpPr>
          <p:spPr bwMode="auto">
            <a:xfrm flipV="1">
              <a:off x="3216" y="2689"/>
              <a:ext cx="1572" cy="192"/>
            </a:xfrm>
            <a:prstGeom prst="line">
              <a:avLst/>
            </a:prstGeom>
            <a:grpFill/>
            <a:ln w="5715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64" name="Text Box 44"/>
            <p:cNvSpPr txBox="1">
              <a:spLocks noChangeArrowheads="1"/>
            </p:cNvSpPr>
            <p:nvPr/>
          </p:nvSpPr>
          <p:spPr bwMode="auto">
            <a:xfrm>
              <a:off x="3168" y="3599"/>
              <a:ext cx="2592" cy="40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800" b="1">
                  <a:solidFill>
                    <a:schemeClr val="bg1"/>
                  </a:solidFill>
                </a:rPr>
                <a:t>(d) Union of hyperslabs in file to union of hyperslabs in memory. </a:t>
              </a:r>
            </a:p>
          </p:txBody>
        </p:sp>
      </p:grpSp>
      <p:grpSp>
        <p:nvGrpSpPr>
          <p:cNvPr id="1131565" name="Group 45"/>
          <p:cNvGrpSpPr>
            <a:grpSpLocks/>
          </p:cNvGrpSpPr>
          <p:nvPr/>
        </p:nvGrpSpPr>
        <p:grpSpPr bwMode="auto">
          <a:xfrm>
            <a:off x="4953000" y="1447800"/>
            <a:ext cx="3810000" cy="2439988"/>
            <a:chOff x="3120" y="864"/>
            <a:chExt cx="2400" cy="1537"/>
          </a:xfrm>
          <a:solidFill>
            <a:schemeClr val="bg1">
              <a:lumMod val="75000"/>
            </a:schemeClr>
          </a:solidFill>
        </p:grpSpPr>
        <p:sp>
          <p:nvSpPr>
            <p:cNvPr id="1131566" name="Rectangle 46"/>
            <p:cNvSpPr>
              <a:spLocks noChangeArrowheads="1"/>
            </p:cNvSpPr>
            <p:nvPr/>
          </p:nvSpPr>
          <p:spPr bwMode="auto">
            <a:xfrm>
              <a:off x="3168" y="864"/>
              <a:ext cx="2244" cy="944"/>
            </a:xfrm>
            <a:prstGeom prst="rect">
              <a:avLst/>
            </a:prstGeom>
            <a:grp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31567" name="Rectangle 47"/>
            <p:cNvSpPr>
              <a:spLocks noChangeArrowheads="1"/>
            </p:cNvSpPr>
            <p:nvPr/>
          </p:nvSpPr>
          <p:spPr bwMode="auto">
            <a:xfrm>
              <a:off x="3264" y="896"/>
              <a:ext cx="612" cy="8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68" name="Rectangle 48"/>
            <p:cNvSpPr>
              <a:spLocks noChangeArrowheads="1"/>
            </p:cNvSpPr>
            <p:nvPr/>
          </p:nvSpPr>
          <p:spPr bwMode="auto">
            <a:xfrm>
              <a:off x="4488" y="973"/>
              <a:ext cx="540" cy="6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69" name="Rectangle 49"/>
            <p:cNvSpPr>
              <a:spLocks noChangeArrowheads="1"/>
            </p:cNvSpPr>
            <p:nvPr/>
          </p:nvSpPr>
          <p:spPr bwMode="auto">
            <a:xfrm>
              <a:off x="3348" y="1077"/>
              <a:ext cx="47" cy="251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70" name="Rectangle 50"/>
            <p:cNvSpPr>
              <a:spLocks noChangeArrowheads="1"/>
            </p:cNvSpPr>
            <p:nvPr/>
          </p:nvSpPr>
          <p:spPr bwMode="auto">
            <a:xfrm>
              <a:off x="4548" y="973"/>
              <a:ext cx="432" cy="6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31571" name="Line 51"/>
            <p:cNvSpPr>
              <a:spLocks noChangeShapeType="1"/>
            </p:cNvSpPr>
            <p:nvPr/>
          </p:nvSpPr>
          <p:spPr bwMode="auto">
            <a:xfrm flipV="1">
              <a:off x="3348" y="1040"/>
              <a:ext cx="1200" cy="30"/>
            </a:xfrm>
            <a:prstGeom prst="line">
              <a:avLst/>
            </a:prstGeom>
            <a:grpFill/>
            <a:ln w="5715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72" name="Line 52"/>
            <p:cNvSpPr>
              <a:spLocks noChangeShapeType="1"/>
            </p:cNvSpPr>
            <p:nvPr/>
          </p:nvSpPr>
          <p:spPr bwMode="auto">
            <a:xfrm flipV="1">
              <a:off x="3780" y="1040"/>
              <a:ext cx="1200" cy="647"/>
            </a:xfrm>
            <a:prstGeom prst="line">
              <a:avLst/>
            </a:prstGeom>
            <a:grpFill/>
            <a:ln w="5715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73" name="Rectangle 53"/>
            <p:cNvSpPr>
              <a:spLocks noChangeArrowheads="1"/>
            </p:cNvSpPr>
            <p:nvPr/>
          </p:nvSpPr>
          <p:spPr bwMode="auto">
            <a:xfrm>
              <a:off x="3348" y="1461"/>
              <a:ext cx="47" cy="251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74" name="Rectangle 54"/>
            <p:cNvSpPr>
              <a:spLocks noChangeArrowheads="1"/>
            </p:cNvSpPr>
            <p:nvPr/>
          </p:nvSpPr>
          <p:spPr bwMode="auto">
            <a:xfrm>
              <a:off x="3528" y="1077"/>
              <a:ext cx="47" cy="251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75" name="Rectangle 55"/>
            <p:cNvSpPr>
              <a:spLocks noChangeArrowheads="1"/>
            </p:cNvSpPr>
            <p:nvPr/>
          </p:nvSpPr>
          <p:spPr bwMode="auto">
            <a:xfrm>
              <a:off x="3528" y="1461"/>
              <a:ext cx="47" cy="251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76" name="Rectangle 56"/>
            <p:cNvSpPr>
              <a:spLocks noChangeArrowheads="1"/>
            </p:cNvSpPr>
            <p:nvPr/>
          </p:nvSpPr>
          <p:spPr bwMode="auto">
            <a:xfrm>
              <a:off x="3708" y="1077"/>
              <a:ext cx="60" cy="251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77" name="Rectangle 57"/>
            <p:cNvSpPr>
              <a:spLocks noChangeArrowheads="1"/>
            </p:cNvSpPr>
            <p:nvPr/>
          </p:nvSpPr>
          <p:spPr bwMode="auto">
            <a:xfrm>
              <a:off x="3720" y="1461"/>
              <a:ext cx="47" cy="251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78" name="Text Box 58"/>
            <p:cNvSpPr txBox="1">
              <a:spLocks noChangeArrowheads="1"/>
            </p:cNvSpPr>
            <p:nvPr/>
          </p:nvSpPr>
          <p:spPr bwMode="auto">
            <a:xfrm>
              <a:off x="3120" y="1824"/>
              <a:ext cx="2400" cy="5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800" b="1">
                  <a:solidFill>
                    <a:schemeClr val="bg1"/>
                  </a:solidFill>
                </a:rPr>
                <a:t>(b) Regular series of blocks from a  2D array to a contiguous sequence at a certain offset in a 1D array</a:t>
              </a:r>
              <a:endParaRPr lang="en-US" altLang="en-US" sz="1800">
                <a:solidFill>
                  <a:schemeClr val="bg1"/>
                </a:solidFill>
              </a:endParaRPr>
            </a:p>
          </p:txBody>
        </p:sp>
      </p:grpSp>
      <p:grpSp>
        <p:nvGrpSpPr>
          <p:cNvPr id="1131579" name="Group 59"/>
          <p:cNvGrpSpPr>
            <a:grpSpLocks/>
          </p:cNvGrpSpPr>
          <p:nvPr/>
        </p:nvGrpSpPr>
        <p:grpSpPr bwMode="auto">
          <a:xfrm>
            <a:off x="609600" y="1447800"/>
            <a:ext cx="3581400" cy="2165350"/>
            <a:chOff x="384" y="864"/>
            <a:chExt cx="2256" cy="1364"/>
          </a:xfrm>
          <a:solidFill>
            <a:schemeClr val="bg1">
              <a:lumMod val="75000"/>
            </a:schemeClr>
          </a:solidFill>
        </p:grpSpPr>
        <p:sp>
          <p:nvSpPr>
            <p:cNvPr id="1131580" name="Rectangle 60"/>
            <p:cNvSpPr>
              <a:spLocks noChangeArrowheads="1"/>
            </p:cNvSpPr>
            <p:nvPr/>
          </p:nvSpPr>
          <p:spPr bwMode="auto">
            <a:xfrm>
              <a:off x="384" y="864"/>
              <a:ext cx="2244" cy="944"/>
            </a:xfrm>
            <a:prstGeom prst="rect">
              <a:avLst/>
            </a:prstGeom>
            <a:grpFill/>
            <a:ln w="12700">
              <a:solidFill>
                <a:schemeClr val="folHlink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31581" name="Rectangle 61"/>
            <p:cNvSpPr>
              <a:spLocks noChangeArrowheads="1"/>
            </p:cNvSpPr>
            <p:nvPr/>
          </p:nvSpPr>
          <p:spPr bwMode="auto">
            <a:xfrm>
              <a:off x="432" y="992"/>
              <a:ext cx="667" cy="7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82" name="Rectangle 62"/>
            <p:cNvSpPr>
              <a:spLocks noChangeArrowheads="1"/>
            </p:cNvSpPr>
            <p:nvPr/>
          </p:nvSpPr>
          <p:spPr bwMode="auto">
            <a:xfrm>
              <a:off x="1572" y="944"/>
              <a:ext cx="778" cy="49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83" name="Rectangle 63"/>
            <p:cNvSpPr>
              <a:spLocks noChangeArrowheads="1"/>
            </p:cNvSpPr>
            <p:nvPr/>
          </p:nvSpPr>
          <p:spPr bwMode="auto">
            <a:xfrm>
              <a:off x="612" y="1184"/>
              <a:ext cx="178" cy="32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84" name="Rectangle 64"/>
            <p:cNvSpPr>
              <a:spLocks noChangeArrowheads="1"/>
            </p:cNvSpPr>
            <p:nvPr/>
          </p:nvSpPr>
          <p:spPr bwMode="auto">
            <a:xfrm>
              <a:off x="1572" y="944"/>
              <a:ext cx="178" cy="327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31585" name="Line 65"/>
            <p:cNvSpPr>
              <a:spLocks noChangeShapeType="1"/>
            </p:cNvSpPr>
            <p:nvPr/>
          </p:nvSpPr>
          <p:spPr bwMode="auto">
            <a:xfrm flipV="1">
              <a:off x="612" y="944"/>
              <a:ext cx="960" cy="225"/>
            </a:xfrm>
            <a:prstGeom prst="line">
              <a:avLst/>
            </a:prstGeom>
            <a:grpFill/>
            <a:ln w="5715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86" name="Line 66"/>
            <p:cNvSpPr>
              <a:spLocks noChangeShapeType="1"/>
            </p:cNvSpPr>
            <p:nvPr/>
          </p:nvSpPr>
          <p:spPr bwMode="auto">
            <a:xfrm flipV="1">
              <a:off x="804" y="1232"/>
              <a:ext cx="960" cy="273"/>
            </a:xfrm>
            <a:prstGeom prst="line">
              <a:avLst/>
            </a:prstGeom>
            <a:grpFill/>
            <a:ln w="57150">
              <a:solidFill>
                <a:schemeClr val="folHlink"/>
              </a:solidFill>
              <a:round/>
              <a:headEnd type="none" w="sm" len="sm"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87" name="Line 67"/>
            <p:cNvSpPr>
              <a:spLocks noChangeShapeType="1"/>
            </p:cNvSpPr>
            <p:nvPr/>
          </p:nvSpPr>
          <p:spPr bwMode="auto">
            <a:xfrm>
              <a:off x="1572" y="1352"/>
              <a:ext cx="1" cy="232"/>
            </a:xfrm>
            <a:prstGeom prst="line">
              <a:avLst/>
            </a:prstGeom>
            <a:grpFill/>
            <a:ln w="12700" cap="rnd">
              <a:solidFill>
                <a:schemeClr val="bg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88" name="Text Box 68"/>
            <p:cNvSpPr txBox="1">
              <a:spLocks noChangeArrowheads="1"/>
            </p:cNvSpPr>
            <p:nvPr/>
          </p:nvSpPr>
          <p:spPr bwMode="auto">
            <a:xfrm>
              <a:off x="384" y="1824"/>
              <a:ext cx="2256" cy="40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b="1">
                  <a:solidFill>
                    <a:schemeClr val="bg1"/>
                  </a:solidFill>
                </a:rPr>
                <a:t>(a) Hyperslab from a 2D array to the corner of a smaller 2D array</a:t>
              </a:r>
              <a:endParaRPr lang="en-US" altLang="en-US" sz="3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0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HDF5 storage layouts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datasets storage layouts</a:t>
            </a:r>
          </a:p>
        </p:txBody>
      </p:sp>
      <p:sp>
        <p:nvSpPr>
          <p:cNvPr id="236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Contiguous</a:t>
            </a:r>
          </a:p>
          <a:p>
            <a:r>
              <a:rPr lang="en-US" dirty="0" smtClean="0"/>
              <a:t>Chunked</a:t>
            </a:r>
          </a:p>
          <a:p>
            <a:r>
              <a:rPr lang="en-US" dirty="0" smtClean="0"/>
              <a:t>External </a:t>
            </a:r>
          </a:p>
          <a:p>
            <a:r>
              <a:rPr lang="en-US" dirty="0" smtClean="0"/>
              <a:t>Compact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9664E-9C39-674E-A417-C675CDF2F6C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7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Contiguous storage layout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93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storage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27042-40D0-458A-9FF3-692E022B63D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4 rows, 3 columns</a:t>
            </a:r>
          </a:p>
          <a:p>
            <a:r>
              <a:rPr lang="en-US" dirty="0" smtClean="0"/>
              <a:t>But how is it organized in memory or on a disk?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1689318"/>
            <a:ext cx="5334000" cy="18158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1  2  3  4  5  6  7  8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9 10 11 12 13 14 15 16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17 18 19 20 21 22 23 24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25 26 27 28 29 30 31 32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066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A dataset (conceptual view)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6203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storage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27042-40D0-458A-9FF3-692E022B63D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76400" y="1600200"/>
            <a:ext cx="5334000" cy="18158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1  2  3  4  5  6  7  8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9 10 11 12 13 14 15 16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17 18 19 20 21 22 23 24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25 26 27 28 29 30 31 32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4859417"/>
            <a:ext cx="8915400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 2  3  4  5  6  7  8  9 10 … 28 29 30 31 32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43434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Linearized (how dataset is stored on disk)</a:t>
            </a:r>
            <a:endParaRPr lang="en-US" sz="2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1066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A dataset (conceptual view)</a:t>
            </a:r>
            <a:endParaRPr lang="en-US" sz="28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535" y="54864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Here the data is “contiguous” – all together in one place.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5482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contiguous dataset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5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with complex relationships …</a:t>
            </a:r>
          </a:p>
        </p:txBody>
      </p:sp>
      <p:sp>
        <p:nvSpPr>
          <p:cNvPr id="13314" name="Rectangle 2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</a:p>
        </p:txBody>
      </p:sp>
      <p:sp>
        <p:nvSpPr>
          <p:cNvPr id="13316" name="Rectangle 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24FDC943-FE9A-49D8-92A5-859298D4257D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13317" name="Slide Number Placeholder 4"/>
          <p:cNvSpPr txBox="1">
            <a:spLocks noGrp="1"/>
          </p:cNvSpPr>
          <p:nvPr/>
        </p:nvSpPr>
        <p:spPr bwMode="auto">
          <a:xfrm>
            <a:off x="6781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fld id="{79BAE479-5257-4BFE-BBCF-0130E03242FF}" type="slidenum">
              <a:rPr lang="en-US" sz="1200" b="1">
                <a:solidFill>
                  <a:schemeClr val="bg1"/>
                </a:solidFill>
                <a:latin typeface="Arial" charset="0"/>
              </a:rPr>
              <a:pPr algn="ctr"/>
              <a:t>6</a:t>
            </a:fld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318" name="Rectangle 2"/>
          <p:cNvSpPr>
            <a:spLocks noChangeArrowheads="1"/>
          </p:cNvSpPr>
          <p:nvPr/>
        </p:nvSpPr>
        <p:spPr bwMode="auto">
          <a:xfrm>
            <a:off x="2286000" y="4529138"/>
            <a:ext cx="193675" cy="466725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 anchor="ctr">
            <a:spAutoFit/>
            <a:flatTx/>
          </a:bodyPr>
          <a:lstStyle/>
          <a:p>
            <a:endParaRPr lang="en-US"/>
          </a:p>
        </p:txBody>
      </p:sp>
      <p:sp>
        <p:nvSpPr>
          <p:cNvPr id="13319" name="Rectangle 4"/>
          <p:cNvSpPr>
            <a:spLocks noChangeArrowheads="1"/>
          </p:cNvSpPr>
          <p:nvPr/>
        </p:nvSpPr>
        <p:spPr bwMode="auto">
          <a:xfrm>
            <a:off x="304800" y="1246188"/>
            <a:ext cx="4343400" cy="1905000"/>
          </a:xfrm>
          <a:prstGeom prst="rect">
            <a:avLst/>
          </a:prstGeom>
          <a:solidFill>
            <a:srgbClr val="EAEAEA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AEAEA"/>
            </a:extrusionClr>
          </a:sp3d>
        </p:spPr>
        <p:txBody>
          <a:bodyPr wrap="none">
            <a:flatTx/>
          </a:bodyPr>
          <a:lstStyle/>
          <a:p>
            <a:r>
              <a:rPr lang="en-US" sz="1400"/>
              <a:t>Contig Summaries</a:t>
            </a:r>
            <a:endParaRPr lang="en-US" sz="2000"/>
          </a:p>
        </p:txBody>
      </p:sp>
      <p:pic>
        <p:nvPicPr>
          <p:cNvPr id="13320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3514725"/>
            <a:ext cx="4419600" cy="25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5938" y="1627188"/>
            <a:ext cx="28940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1975" y="2119313"/>
            <a:ext cx="2859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3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2450" y="2617788"/>
            <a:ext cx="2855913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4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86400" y="1246188"/>
            <a:ext cx="3276600" cy="191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91450" y="3227388"/>
            <a:ext cx="971550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6" name="Picture 1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6251575"/>
            <a:ext cx="3389313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7" name="Freeform 12"/>
          <p:cNvSpPr>
            <a:spLocks/>
          </p:cNvSpPr>
          <p:nvPr/>
        </p:nvSpPr>
        <p:spPr bwMode="auto">
          <a:xfrm>
            <a:off x="495300" y="3227388"/>
            <a:ext cx="1562100" cy="1066800"/>
          </a:xfrm>
          <a:custGeom>
            <a:avLst/>
            <a:gdLst>
              <a:gd name="T0" fmla="*/ 2147483647 w 984"/>
              <a:gd name="T1" fmla="*/ 0 h 672"/>
              <a:gd name="T2" fmla="*/ 2147483647 w 984"/>
              <a:gd name="T3" fmla="*/ 2147483647 h 672"/>
              <a:gd name="T4" fmla="*/ 2147483647 w 984"/>
              <a:gd name="T5" fmla="*/ 2147483647 h 672"/>
              <a:gd name="T6" fmla="*/ 0 60000 65536"/>
              <a:gd name="T7" fmla="*/ 0 60000 65536"/>
              <a:gd name="T8" fmla="*/ 0 60000 65536"/>
              <a:gd name="T9" fmla="*/ 0 w 984"/>
              <a:gd name="T10" fmla="*/ 0 h 672"/>
              <a:gd name="T11" fmla="*/ 984 w 984"/>
              <a:gd name="T12" fmla="*/ 672 h 6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84" h="672">
                <a:moveTo>
                  <a:pt x="264" y="0"/>
                </a:moveTo>
                <a:cubicBezTo>
                  <a:pt x="132" y="112"/>
                  <a:pt x="0" y="224"/>
                  <a:pt x="120" y="336"/>
                </a:cubicBezTo>
                <a:cubicBezTo>
                  <a:pt x="240" y="448"/>
                  <a:pt x="840" y="616"/>
                  <a:pt x="984" y="672"/>
                </a:cubicBezTo>
              </a:path>
            </a:pathLst>
          </a:custGeom>
          <a:noFill/>
          <a:ln w="38100">
            <a:solidFill>
              <a:srgbClr val="FFFF00"/>
            </a:solidFill>
            <a:round/>
            <a:headEnd type="stealth" w="med" len="med"/>
            <a:tailEnd/>
          </a:ln>
          <a:effectLst>
            <a:prstShdw prst="shdw17" dist="17961" dir="2700000">
              <a:srgbClr val="999900">
                <a:alpha val="74997"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Text Box 13"/>
          <p:cNvSpPr txBox="1">
            <a:spLocks noChangeArrowheads="1"/>
          </p:cNvSpPr>
          <p:nvPr/>
        </p:nvSpPr>
        <p:spPr bwMode="auto">
          <a:xfrm>
            <a:off x="3505200" y="1725613"/>
            <a:ext cx="9810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Arial" charset="0"/>
              </a:rPr>
              <a:t>Discrepancies</a:t>
            </a:r>
          </a:p>
        </p:txBody>
      </p:sp>
      <p:sp>
        <p:nvSpPr>
          <p:cNvPr id="13329" name="Text Box 14"/>
          <p:cNvSpPr txBox="1">
            <a:spLocks noChangeArrowheads="1"/>
          </p:cNvSpPr>
          <p:nvPr/>
        </p:nvSpPr>
        <p:spPr bwMode="auto">
          <a:xfrm>
            <a:off x="3505200" y="2225675"/>
            <a:ext cx="10810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Arial" charset="0"/>
              </a:rPr>
              <a:t>Contig Qualities</a:t>
            </a:r>
          </a:p>
        </p:txBody>
      </p:sp>
      <p:sp>
        <p:nvSpPr>
          <p:cNvPr id="13330" name="Text Box 15"/>
          <p:cNvSpPr txBox="1">
            <a:spLocks noChangeArrowheads="1"/>
          </p:cNvSpPr>
          <p:nvPr/>
        </p:nvSpPr>
        <p:spPr bwMode="auto">
          <a:xfrm>
            <a:off x="3505200" y="2716213"/>
            <a:ext cx="11096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Arial" charset="0"/>
              </a:rPr>
              <a:t>Coverage Depth</a:t>
            </a:r>
          </a:p>
        </p:txBody>
      </p:sp>
      <p:sp>
        <p:nvSpPr>
          <p:cNvPr id="13331" name="Rectangle 16"/>
          <p:cNvSpPr>
            <a:spLocks noChangeArrowheads="1"/>
          </p:cNvSpPr>
          <p:nvPr/>
        </p:nvSpPr>
        <p:spPr bwMode="auto">
          <a:xfrm>
            <a:off x="2514600" y="4827588"/>
            <a:ext cx="2057400" cy="76200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Freeform 17"/>
          <p:cNvSpPr>
            <a:spLocks/>
          </p:cNvSpPr>
          <p:nvPr/>
        </p:nvSpPr>
        <p:spPr bwMode="auto">
          <a:xfrm flipV="1">
            <a:off x="762000" y="4903788"/>
            <a:ext cx="1600200" cy="1219200"/>
          </a:xfrm>
          <a:custGeom>
            <a:avLst/>
            <a:gdLst>
              <a:gd name="T0" fmla="*/ 2147483647 w 984"/>
              <a:gd name="T1" fmla="*/ 0 h 672"/>
              <a:gd name="T2" fmla="*/ 2147483647 w 984"/>
              <a:gd name="T3" fmla="*/ 2147483647 h 672"/>
              <a:gd name="T4" fmla="*/ 2147483647 w 984"/>
              <a:gd name="T5" fmla="*/ 2147483647 h 672"/>
              <a:gd name="T6" fmla="*/ 0 60000 65536"/>
              <a:gd name="T7" fmla="*/ 0 60000 65536"/>
              <a:gd name="T8" fmla="*/ 0 60000 65536"/>
              <a:gd name="T9" fmla="*/ 0 w 984"/>
              <a:gd name="T10" fmla="*/ 0 h 672"/>
              <a:gd name="T11" fmla="*/ 984 w 984"/>
              <a:gd name="T12" fmla="*/ 672 h 6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84" h="672">
                <a:moveTo>
                  <a:pt x="264" y="0"/>
                </a:moveTo>
                <a:cubicBezTo>
                  <a:pt x="132" y="112"/>
                  <a:pt x="0" y="224"/>
                  <a:pt x="120" y="336"/>
                </a:cubicBezTo>
                <a:cubicBezTo>
                  <a:pt x="240" y="448"/>
                  <a:pt x="840" y="616"/>
                  <a:pt x="984" y="672"/>
                </a:cubicBezTo>
              </a:path>
            </a:pathLst>
          </a:custGeom>
          <a:noFill/>
          <a:ln w="38100">
            <a:solidFill>
              <a:srgbClr val="FFFF00"/>
            </a:solidFill>
            <a:round/>
            <a:headEnd type="stealth" w="med" len="med"/>
            <a:tailEnd/>
          </a:ln>
          <a:effectLst>
            <a:prstShdw prst="shdw17" dist="17961" dir="2700000">
              <a:srgbClr val="999900">
                <a:alpha val="74997"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912402" name="Text Box 18"/>
          <p:cNvSpPr txBox="1">
            <a:spLocks noChangeArrowheads="1"/>
          </p:cNvSpPr>
          <p:nvPr/>
        </p:nvSpPr>
        <p:spPr bwMode="auto">
          <a:xfrm>
            <a:off x="838200" y="5132388"/>
            <a:ext cx="1089025" cy="51752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Read quality</a:t>
            </a:r>
          </a:p>
        </p:txBody>
      </p:sp>
      <p:sp>
        <p:nvSpPr>
          <p:cNvPr id="13334" name="Rectangle 19"/>
          <p:cNvSpPr>
            <a:spLocks noChangeArrowheads="1"/>
          </p:cNvSpPr>
          <p:nvPr/>
        </p:nvSpPr>
        <p:spPr bwMode="auto">
          <a:xfrm>
            <a:off x="3276600" y="5056188"/>
            <a:ext cx="304800" cy="609600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Freeform 20"/>
          <p:cNvSpPr>
            <a:spLocks/>
          </p:cNvSpPr>
          <p:nvPr/>
        </p:nvSpPr>
        <p:spPr bwMode="auto">
          <a:xfrm>
            <a:off x="3810000" y="2797175"/>
            <a:ext cx="3360738" cy="2573338"/>
          </a:xfrm>
          <a:custGeom>
            <a:avLst/>
            <a:gdLst>
              <a:gd name="T0" fmla="*/ 2147483647 w 2117"/>
              <a:gd name="T1" fmla="*/ 0 h 1621"/>
              <a:gd name="T2" fmla="*/ 2147483647 w 2117"/>
              <a:gd name="T3" fmla="*/ 2147483647 h 1621"/>
              <a:gd name="T4" fmla="*/ 2147483647 w 2117"/>
              <a:gd name="T5" fmla="*/ 2147483647 h 1621"/>
              <a:gd name="T6" fmla="*/ 0 w 2117"/>
              <a:gd name="T7" fmla="*/ 2147483647 h 1621"/>
              <a:gd name="T8" fmla="*/ 0 60000 65536"/>
              <a:gd name="T9" fmla="*/ 0 60000 65536"/>
              <a:gd name="T10" fmla="*/ 0 60000 65536"/>
              <a:gd name="T11" fmla="*/ 0 60000 65536"/>
              <a:gd name="T12" fmla="*/ 0 w 2117"/>
              <a:gd name="T13" fmla="*/ 0 h 1621"/>
              <a:gd name="T14" fmla="*/ 2117 w 2117"/>
              <a:gd name="T15" fmla="*/ 1621 h 16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7" h="1621">
                <a:moveTo>
                  <a:pt x="2117" y="0"/>
                </a:moveTo>
                <a:cubicBezTo>
                  <a:pt x="2049" y="50"/>
                  <a:pt x="1827" y="101"/>
                  <a:pt x="1705" y="302"/>
                </a:cubicBezTo>
                <a:cubicBezTo>
                  <a:pt x="1583" y="503"/>
                  <a:pt x="1669" y="986"/>
                  <a:pt x="1385" y="1206"/>
                </a:cubicBezTo>
                <a:cubicBezTo>
                  <a:pt x="1101" y="1426"/>
                  <a:pt x="289" y="1535"/>
                  <a:pt x="0" y="1621"/>
                </a:cubicBezTo>
              </a:path>
            </a:pathLst>
          </a:custGeom>
          <a:noFill/>
          <a:ln w="38100">
            <a:solidFill>
              <a:srgbClr val="FFFF00"/>
            </a:solidFill>
            <a:round/>
            <a:headEnd type="stealth" w="lg" len="lg"/>
            <a:tailEnd/>
          </a:ln>
          <a:effectLst>
            <a:prstShdw prst="shdw17" dist="17961" dir="2700000">
              <a:srgbClr val="999900">
                <a:alpha val="74997"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Text Box 21"/>
          <p:cNvSpPr txBox="1">
            <a:spLocks noChangeArrowheads="1"/>
          </p:cNvSpPr>
          <p:nvPr/>
        </p:nvSpPr>
        <p:spPr bwMode="auto">
          <a:xfrm>
            <a:off x="5562600" y="4217988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/>
              <a:t>Aligned bases</a:t>
            </a:r>
          </a:p>
        </p:txBody>
      </p:sp>
      <p:sp>
        <p:nvSpPr>
          <p:cNvPr id="912406" name="Text Box 22"/>
          <p:cNvSpPr txBox="1">
            <a:spLocks noChangeArrowheads="1"/>
          </p:cNvSpPr>
          <p:nvPr/>
        </p:nvSpPr>
        <p:spPr bwMode="auto">
          <a:xfrm>
            <a:off x="6689725" y="5408613"/>
            <a:ext cx="7477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Contig</a:t>
            </a:r>
          </a:p>
        </p:txBody>
      </p:sp>
      <p:sp>
        <p:nvSpPr>
          <p:cNvPr id="13338" name="Text Box 23"/>
          <p:cNvSpPr txBox="1">
            <a:spLocks noChangeArrowheads="1"/>
          </p:cNvSpPr>
          <p:nvPr/>
        </p:nvSpPr>
        <p:spPr bwMode="auto">
          <a:xfrm>
            <a:off x="4495800" y="3913188"/>
            <a:ext cx="5508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Arial" charset="0"/>
              </a:rPr>
              <a:t>Reads</a:t>
            </a:r>
          </a:p>
        </p:txBody>
      </p:sp>
      <p:sp>
        <p:nvSpPr>
          <p:cNvPr id="13339" name="Text Box 24"/>
          <p:cNvSpPr txBox="1">
            <a:spLocks noChangeArrowheads="1"/>
          </p:cNvSpPr>
          <p:nvPr/>
        </p:nvSpPr>
        <p:spPr bwMode="auto">
          <a:xfrm>
            <a:off x="5478463" y="5894388"/>
            <a:ext cx="1003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Arial" charset="0"/>
              </a:rPr>
              <a:t>Percent match</a:t>
            </a:r>
          </a:p>
        </p:txBody>
      </p:sp>
      <p:sp>
        <p:nvSpPr>
          <p:cNvPr id="13340" name="Freeform 25"/>
          <p:cNvSpPr>
            <a:spLocks/>
          </p:cNvSpPr>
          <p:nvPr/>
        </p:nvSpPr>
        <p:spPr bwMode="auto">
          <a:xfrm>
            <a:off x="7086600" y="3074988"/>
            <a:ext cx="542925" cy="777875"/>
          </a:xfrm>
          <a:custGeom>
            <a:avLst/>
            <a:gdLst>
              <a:gd name="T0" fmla="*/ 2147483647 w 442"/>
              <a:gd name="T1" fmla="*/ 2147483647 h 394"/>
              <a:gd name="T2" fmla="*/ 2147483647 w 442"/>
              <a:gd name="T3" fmla="*/ 2147483647 h 394"/>
              <a:gd name="T4" fmla="*/ 2147483647 w 442"/>
              <a:gd name="T5" fmla="*/ 0 h 394"/>
              <a:gd name="T6" fmla="*/ 0 60000 65536"/>
              <a:gd name="T7" fmla="*/ 0 60000 65536"/>
              <a:gd name="T8" fmla="*/ 0 60000 65536"/>
              <a:gd name="T9" fmla="*/ 0 w 442"/>
              <a:gd name="T10" fmla="*/ 0 h 394"/>
              <a:gd name="T11" fmla="*/ 442 w 442"/>
              <a:gd name="T12" fmla="*/ 394 h 3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2" h="394">
                <a:moveTo>
                  <a:pt x="442" y="394"/>
                </a:moveTo>
                <a:cubicBezTo>
                  <a:pt x="373" y="359"/>
                  <a:pt x="66" y="258"/>
                  <a:pt x="33" y="192"/>
                </a:cubicBezTo>
                <a:cubicBezTo>
                  <a:pt x="0" y="126"/>
                  <a:pt x="209" y="32"/>
                  <a:pt x="244" y="0"/>
                </a:cubicBezTo>
              </a:path>
            </a:pathLst>
          </a:custGeom>
          <a:noFill/>
          <a:ln w="38100">
            <a:solidFill>
              <a:srgbClr val="FFFF00"/>
            </a:solidFill>
            <a:round/>
            <a:headEnd type="stealth" w="med" len="med"/>
            <a:tailEnd/>
          </a:ln>
          <a:effectLst>
            <a:prstShdw prst="shdw17" dist="17961" dir="2700000">
              <a:srgbClr val="999900">
                <a:alpha val="74997"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912410" name="Text Box 26"/>
          <p:cNvSpPr txBox="1">
            <a:spLocks noChangeArrowheads="1"/>
          </p:cNvSpPr>
          <p:nvPr/>
        </p:nvSpPr>
        <p:spPr bwMode="auto">
          <a:xfrm>
            <a:off x="6553200" y="3303588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Trace</a:t>
            </a:r>
          </a:p>
        </p:txBody>
      </p:sp>
      <p:sp>
        <p:nvSpPr>
          <p:cNvPr id="13342" name="Rectangle 27"/>
          <p:cNvSpPr>
            <a:spLocks noChangeArrowheads="1"/>
          </p:cNvSpPr>
          <p:nvPr/>
        </p:nvSpPr>
        <p:spPr bwMode="auto">
          <a:xfrm>
            <a:off x="7239000" y="1447800"/>
            <a:ext cx="304800" cy="685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2412" name="Text Box 28"/>
          <p:cNvSpPr txBox="1">
            <a:spLocks noChangeArrowheads="1"/>
          </p:cNvSpPr>
          <p:nvPr/>
        </p:nvSpPr>
        <p:spPr bwMode="auto">
          <a:xfrm>
            <a:off x="6096000" y="990600"/>
            <a:ext cx="99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SNP Score</a:t>
            </a:r>
          </a:p>
        </p:txBody>
      </p:sp>
      <p:sp>
        <p:nvSpPr>
          <p:cNvPr id="13344" name="Freeform 29"/>
          <p:cNvSpPr>
            <a:spLocks/>
          </p:cNvSpPr>
          <p:nvPr/>
        </p:nvSpPr>
        <p:spPr bwMode="auto">
          <a:xfrm>
            <a:off x="7004050" y="1160463"/>
            <a:ext cx="1250950" cy="704850"/>
          </a:xfrm>
          <a:custGeom>
            <a:avLst/>
            <a:gdLst>
              <a:gd name="T0" fmla="*/ 2147483647 w 788"/>
              <a:gd name="T1" fmla="*/ 2147483647 h 444"/>
              <a:gd name="T2" fmla="*/ 2147483647 w 788"/>
              <a:gd name="T3" fmla="*/ 2147483647 h 444"/>
              <a:gd name="T4" fmla="*/ 0 w 788"/>
              <a:gd name="T5" fmla="*/ 0 h 444"/>
              <a:gd name="T6" fmla="*/ 0 60000 65536"/>
              <a:gd name="T7" fmla="*/ 0 60000 65536"/>
              <a:gd name="T8" fmla="*/ 0 60000 65536"/>
              <a:gd name="T9" fmla="*/ 0 w 788"/>
              <a:gd name="T10" fmla="*/ 0 h 444"/>
              <a:gd name="T11" fmla="*/ 788 w 788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88" h="444">
                <a:moveTo>
                  <a:pt x="370" y="444"/>
                </a:moveTo>
                <a:cubicBezTo>
                  <a:pt x="429" y="400"/>
                  <a:pt x="788" y="254"/>
                  <a:pt x="726" y="180"/>
                </a:cubicBezTo>
                <a:cubicBezTo>
                  <a:pt x="664" y="106"/>
                  <a:pt x="151" y="37"/>
                  <a:pt x="0" y="0"/>
                </a:cubicBezTo>
              </a:path>
            </a:pathLst>
          </a:custGeom>
          <a:noFill/>
          <a:ln w="38100">
            <a:solidFill>
              <a:srgbClr val="FFFF00"/>
            </a:solidFill>
            <a:round/>
            <a:headEnd type="stealth" w="med" len="med"/>
            <a:tailEnd/>
          </a:ln>
          <a:effectLst>
            <a:prstShdw prst="shdw17" dist="17961" dir="2700000">
              <a:srgbClr val="999900">
                <a:alpha val="74997"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30689"/>
      </p:ext>
    </p:extLst>
  </p:cSld>
  <p:clrMapOvr>
    <a:masterClrMapping/>
  </p:clrMapOvr>
  <p:transition advTm="2000">
    <p:wipe dir="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contiguous dataset</a:t>
            </a:r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D61B-78F7-1C4D-82CF-46604DF240B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381000" y="990600"/>
            <a:ext cx="8382000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b"/>
          <a:lstStyle/>
          <a:p>
            <a:pPr marL="228600" indent="-228600" algn="r" eaLnBrk="0" hangingPunct="0">
              <a:tabLst>
                <a:tab pos="3206750" algn="ctr"/>
              </a:tabLst>
              <a:defRPr/>
            </a:pPr>
            <a:r>
              <a:rPr lang="en-US" sz="2000" dirty="0">
                <a:latin typeface="Arial"/>
                <a:cs typeface="Arial"/>
              </a:rPr>
              <a:t>Application</a:t>
            </a:r>
            <a:r>
              <a:rPr lang="en-US" sz="2000" b="1" dirty="0">
                <a:cs typeface="+mn-cs"/>
              </a:rPr>
              <a:t> </a:t>
            </a:r>
            <a:r>
              <a:rPr lang="en-US" sz="2000" dirty="0">
                <a:latin typeface="Arial"/>
                <a:cs typeface="Arial"/>
              </a:rPr>
              <a:t>memory</a:t>
            </a:r>
          </a:p>
        </p:txBody>
      </p:sp>
      <p:sp>
        <p:nvSpPr>
          <p:cNvPr id="240645" name="Rectangle 5"/>
          <p:cNvSpPr>
            <a:spLocks noChangeArrowheads="1"/>
          </p:cNvSpPr>
          <p:nvPr/>
        </p:nvSpPr>
        <p:spPr bwMode="auto">
          <a:xfrm>
            <a:off x="457200" y="1162050"/>
            <a:ext cx="3886200" cy="2133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 algn="r">
              <a:lnSpc>
                <a:spcPct val="70000"/>
              </a:lnSpc>
              <a:defRPr/>
            </a:pPr>
            <a:r>
              <a:rPr lang="en-US" sz="2000" dirty="0">
                <a:latin typeface="Arial"/>
                <a:cs typeface="Arial"/>
              </a:rPr>
              <a:t>Metadata </a:t>
            </a:r>
            <a:r>
              <a:rPr lang="en-US" sz="2000" dirty="0" smtClean="0">
                <a:latin typeface="Arial"/>
                <a:cs typeface="Arial"/>
              </a:rPr>
              <a:t>cache (MDC)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0664" name="Rectangle 24" descr="Large grid"/>
          <p:cNvSpPr>
            <a:spLocks noChangeArrowheads="1"/>
          </p:cNvSpPr>
          <p:nvPr/>
        </p:nvSpPr>
        <p:spPr bwMode="auto">
          <a:xfrm>
            <a:off x="5334000" y="1600200"/>
            <a:ext cx="3124200" cy="838200"/>
          </a:xfrm>
          <a:prstGeom prst="rect">
            <a:avLst/>
          </a:prstGeom>
          <a:pattFill prst="dotGrid">
            <a:fgClr>
              <a:schemeClr val="accent6">
                <a:lumMod val="75000"/>
              </a:schemeClr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0667" name="Text Box 27"/>
          <p:cNvSpPr txBox="1">
            <a:spLocks noChangeArrowheads="1"/>
          </p:cNvSpPr>
          <p:nvPr/>
        </p:nvSpPr>
        <p:spPr bwMode="auto">
          <a:xfrm>
            <a:off x="5638800" y="1831975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>
                <a:latin typeface="Arial"/>
                <a:cs typeface="Arial"/>
              </a:rPr>
              <a:t>Dataset array data</a:t>
            </a:r>
          </a:p>
        </p:txBody>
      </p:sp>
      <p:sp>
        <p:nvSpPr>
          <p:cNvPr id="240668" name="AutoShape 28"/>
          <p:cNvSpPr>
            <a:spLocks noChangeArrowheads="1"/>
          </p:cNvSpPr>
          <p:nvPr/>
        </p:nvSpPr>
        <p:spPr bwMode="auto">
          <a:xfrm>
            <a:off x="2895600" y="1833563"/>
            <a:ext cx="1062038" cy="757237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85800" y="2000250"/>
            <a:ext cx="18288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Dataset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header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381000" y="4876800"/>
            <a:ext cx="8458200" cy="7016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457200" y="5089525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 smtClean="0">
                <a:latin typeface="Arial"/>
                <a:cs typeface="Arial"/>
              </a:rPr>
              <a:t>HDF5 File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3" name="Rectangle 22" descr="Large grid"/>
          <p:cNvSpPr>
            <a:spLocks noChangeArrowheads="1"/>
          </p:cNvSpPr>
          <p:nvPr/>
        </p:nvSpPr>
        <p:spPr bwMode="auto">
          <a:xfrm>
            <a:off x="5334000" y="4892675"/>
            <a:ext cx="3200400" cy="685800"/>
          </a:xfrm>
          <a:prstGeom prst="rect">
            <a:avLst/>
          </a:prstGeom>
          <a:pattFill prst="dotGrid">
            <a:fgClr>
              <a:schemeClr val="folHlink"/>
            </a:fgClr>
            <a:bgClr>
              <a:srgbClr val="FFFFFF"/>
            </a:bgClr>
          </a:pattFill>
          <a:ln w="9525">
            <a:solidFill>
              <a:srgbClr val="3366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>
                <a:cs typeface="+mn-cs"/>
              </a:rPr>
              <a:t> 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5791200" y="4495800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>
                <a:latin typeface="Arial"/>
                <a:cs typeface="Arial"/>
              </a:rPr>
              <a:t>Dataset array data</a:t>
            </a: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2362200" y="4892675"/>
            <a:ext cx="2438400" cy="685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 algn="r">
              <a:lnSpc>
                <a:spcPct val="70000"/>
              </a:lnSpc>
              <a:defRPr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auto">
          <a:xfrm>
            <a:off x="8763000" y="4876800"/>
            <a:ext cx="152400" cy="685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 algn="r">
              <a:lnSpc>
                <a:spcPct val="70000"/>
              </a:lnSpc>
              <a:defRPr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667000" y="4876800"/>
            <a:ext cx="18288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Dataset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header    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5334000" y="2438400"/>
            <a:ext cx="0" cy="24384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8458200" y="2438400"/>
            <a:ext cx="0" cy="24384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stCxn id="2" idx="2"/>
            <a:endCxn id="41" idx="0"/>
          </p:cNvCxnSpPr>
          <p:nvPr/>
        </p:nvCxnSpPr>
        <p:spPr bwMode="auto">
          <a:xfrm>
            <a:off x="1600200" y="2609850"/>
            <a:ext cx="1981200" cy="226695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5" name="Elbow Connector 14"/>
          <p:cNvCxnSpPr>
            <a:stCxn id="41" idx="0"/>
            <a:endCxn id="33" idx="1"/>
          </p:cNvCxnSpPr>
          <p:nvPr/>
        </p:nvCxnSpPr>
        <p:spPr bwMode="auto">
          <a:xfrm rot="16200000" flipH="1">
            <a:off x="4278312" y="4179887"/>
            <a:ext cx="358775" cy="1752600"/>
          </a:xfrm>
          <a:prstGeom prst="bentConnector4">
            <a:avLst>
              <a:gd name="adj1" fmla="val -63717"/>
              <a:gd name="adj2" fmla="val 76087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957193" y="5791200"/>
            <a:ext cx="5215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Raw data is written first. </a:t>
            </a:r>
          </a:p>
          <a:p>
            <a:r>
              <a:rPr lang="en-US" sz="2000" dirty="0" smtClean="0">
                <a:latin typeface="Arial"/>
                <a:cs typeface="Arial"/>
              </a:rPr>
              <a:t>The header is written when flushed to file</a:t>
            </a:r>
          </a:p>
        </p:txBody>
      </p:sp>
    </p:spTree>
    <p:extLst>
      <p:ext uri="{BB962C8B-B14F-4D97-AF65-F5344CB8AC3E}">
        <p14:creationId xmlns:p14="http://schemas.microsoft.com/office/powerpoint/2010/main" val="64996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41" grpId="0" animBg="1"/>
      <p:bldP spid="41" grpId="1" animBg="1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Chunking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34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Chunked storage layout</a:t>
            </a:r>
            <a:endParaRPr lang="en-US" dirty="0" smtClean="0"/>
          </a:p>
        </p:txBody>
      </p:sp>
      <p:sp>
        <p:nvSpPr>
          <p:cNvPr id="27648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Chunking – a dataset is partitioned in fixed-size multi-dimensional tiles or chunks</a:t>
            </a:r>
          </a:p>
          <a:p>
            <a:r>
              <a:rPr lang="en-US" dirty="0" smtClean="0"/>
              <a:t>Each chunk is stored as contiguous block</a:t>
            </a:r>
          </a:p>
          <a:p>
            <a:r>
              <a:rPr lang="en-US" dirty="0" smtClean="0"/>
              <a:t>HDF5 library treats each chunk as atomic object for I/O</a:t>
            </a:r>
          </a:p>
          <a:p>
            <a:r>
              <a:rPr lang="en-US" dirty="0" smtClean="0"/>
              <a:t>Greatly affects performance and file sizes</a:t>
            </a:r>
          </a:p>
          <a:p>
            <a:r>
              <a:rPr lang="en-US" dirty="0" smtClean="0"/>
              <a:t>Use for </a:t>
            </a:r>
          </a:p>
          <a:p>
            <a:pPr lvl="1"/>
            <a:r>
              <a:rPr lang="en-US" dirty="0"/>
              <a:t>datasets with filters (checksum, compression)</a:t>
            </a:r>
          </a:p>
          <a:p>
            <a:pPr lvl="1"/>
            <a:r>
              <a:rPr lang="en-US" dirty="0"/>
              <a:t>sub-setting of big datasets</a:t>
            </a:r>
          </a:p>
          <a:p>
            <a:pPr lvl="1"/>
            <a:r>
              <a:rPr lang="en-US" dirty="0" smtClean="0"/>
              <a:t>extendible datasets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9744-8CDF-1440-9B6F-B239FD1969B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storage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27042-40D0-458A-9FF3-692E022B63D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76400" y="1600200"/>
            <a:ext cx="5334000" cy="18158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1  2  3  4  5  6  7  8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9 10 11 12 13 14 15 16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17 18 19 20 21 22 23 24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25 26 27 28 29 30 31 32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3594318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Chunked (conceptual view)</a:t>
            </a:r>
            <a:endParaRPr lang="en-US" sz="2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2600" y="5294293"/>
            <a:ext cx="2571750" cy="9541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17 18 19 20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25 26 27 28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4114800"/>
            <a:ext cx="2571750" cy="9541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1  2  3  4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9 10 11 12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5294293"/>
            <a:ext cx="2590800" cy="9541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21 22 23 24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29 30 31 32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4114800"/>
            <a:ext cx="2590800" cy="9541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5  6  7  8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13 14 15 16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10668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A dataset (conceptual view)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6683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storage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November 9,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27042-40D0-458A-9FF3-692E022B63DC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851117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Chunked (conceptual view)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2551093"/>
            <a:ext cx="2571750" cy="9541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17 18 19 20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25 26 27 28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1371600"/>
            <a:ext cx="2571750" cy="9541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1  2  3  4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9 10 11 12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2551093"/>
            <a:ext cx="2590800" cy="9541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21 22 23 24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29 30 31 32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1371600"/>
            <a:ext cx="2590800" cy="9541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5  6  7  8</a:t>
            </a:r>
          </a:p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13 14 15 16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400" y="38862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Linearized (how chunks are stored on disk)</a:t>
            </a:r>
            <a:endParaRPr lang="en-US" sz="28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" y="4495800"/>
            <a:ext cx="4419600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1  2  3  4  9 10 11 12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" y="5122783"/>
            <a:ext cx="4419600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17 18 19 20 25 26 27 28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8200" y="5122783"/>
            <a:ext cx="4419600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21 22 23 24 29 30 31 32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8200" y="4508718"/>
            <a:ext cx="4419600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5  6  7  8 13 14 15 16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5800" y="5648980"/>
            <a:ext cx="693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n-lt"/>
              </a:rPr>
              <a:t>Chunks are </a:t>
            </a:r>
            <a:r>
              <a:rPr lang="en-US" sz="2800" u="sng" dirty="0"/>
              <a:t>not</a:t>
            </a:r>
            <a:r>
              <a:rPr lang="en-US" sz="2800" dirty="0"/>
              <a:t> contiguous on disk. 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latin typeface="+mn-lt"/>
              </a:rPr>
              <a:t>They are stored separate from one another.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043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Chunked storage layout</a:t>
            </a:r>
            <a:endParaRPr lang="en-US" dirty="0" smtClean="0"/>
          </a:p>
        </p:txBody>
      </p:sp>
      <p:sp>
        <p:nvSpPr>
          <p:cNvPr id="27648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Chunking – a dataset is partitioned in fixed-size multi-dimensional tiles or chunks</a:t>
            </a:r>
          </a:p>
          <a:p>
            <a:r>
              <a:rPr lang="en-US" dirty="0" smtClean="0"/>
              <a:t>Each chunk is stored as contiguous block</a:t>
            </a:r>
          </a:p>
          <a:p>
            <a:r>
              <a:rPr lang="en-US" dirty="0" smtClean="0"/>
              <a:t>HDF5 library treats each chunk as atomic object for I/O</a:t>
            </a:r>
          </a:p>
          <a:p>
            <a:r>
              <a:rPr lang="en-US" dirty="0" smtClean="0"/>
              <a:t>Greatly affects performance and file sizes</a:t>
            </a:r>
          </a:p>
          <a:p>
            <a:r>
              <a:rPr lang="en-US" dirty="0" smtClean="0"/>
              <a:t>Use for </a:t>
            </a:r>
          </a:p>
          <a:p>
            <a:pPr lvl="1"/>
            <a:r>
              <a:rPr lang="en-US" dirty="0"/>
              <a:t>datasets with filters (checksum, compression)</a:t>
            </a:r>
          </a:p>
          <a:p>
            <a:pPr lvl="1"/>
            <a:r>
              <a:rPr lang="en-US" dirty="0"/>
              <a:t>sub-setting of big datasets</a:t>
            </a:r>
          </a:p>
          <a:p>
            <a:pPr lvl="1"/>
            <a:r>
              <a:rPr lang="en-US" dirty="0" smtClean="0"/>
              <a:t>extendible datasets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9744-8CDF-1440-9B6F-B239FD1969B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HDF5 chunking?</a:t>
            </a:r>
            <a:endParaRPr lang="en-US" dirty="0"/>
          </a:p>
        </p:txBody>
      </p:sp>
      <p:sp>
        <p:nvSpPr>
          <p:cNvPr id="26663" name="Content Placeholder 2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stored in chunks of predefined size</a:t>
            </a:r>
          </a:p>
          <a:p>
            <a:r>
              <a:rPr lang="en-US" dirty="0" smtClean="0"/>
              <a:t>Two-dimensional instance sometimes referred to as data tiling </a:t>
            </a:r>
            <a:endParaRPr lang="en-US" dirty="0"/>
          </a:p>
        </p:txBody>
      </p:sp>
      <p:sp>
        <p:nvSpPr>
          <p:cNvPr id="2662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Nov 9, 2013</a:t>
            </a: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85435F-5A95-4E46-9105-CF3BE12A46EB}" type="slidenum">
              <a:rPr lang="en-US" sz="11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pPr/>
              <a:t>66</a:t>
            </a:fld>
            <a:endParaRPr lang="en-US" sz="1100" dirty="0">
              <a:solidFill>
                <a:schemeClr val="bg1"/>
              </a:solidFill>
              <a:latin typeface="+mn-lt"/>
              <a:ea typeface="+mn-ea"/>
              <a:cs typeface="Arial" pitchFamily="34" charset="0"/>
            </a:endParaRPr>
          </a:p>
        </p:txBody>
      </p:sp>
      <p:grpSp>
        <p:nvGrpSpPr>
          <p:cNvPr id="26629" name="Group 35"/>
          <p:cNvGrpSpPr>
            <a:grpSpLocks/>
          </p:cNvGrpSpPr>
          <p:nvPr/>
        </p:nvGrpSpPr>
        <p:grpSpPr bwMode="auto">
          <a:xfrm>
            <a:off x="5715000" y="34480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976" name="Rectangle 36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77" name="Line 37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78" name="Line 38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79" name="Line 39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80" name="Line 40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81" name="Line 41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82" name="Line 42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83" name="Line 43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84" name="Line 44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85" name="Line 45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30" name="Group 46"/>
          <p:cNvGrpSpPr>
            <a:grpSpLocks/>
          </p:cNvGrpSpPr>
          <p:nvPr/>
        </p:nvGrpSpPr>
        <p:grpSpPr bwMode="auto">
          <a:xfrm>
            <a:off x="6248400" y="34480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966" name="Rectangle 47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67" name="Line 48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68" name="Line 49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69" name="Line 50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70" name="Line 51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71" name="Line 52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72" name="Line 53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73" name="Line 54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74" name="Line 55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75" name="Line 56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31" name="Group 57"/>
          <p:cNvGrpSpPr>
            <a:grpSpLocks/>
          </p:cNvGrpSpPr>
          <p:nvPr/>
        </p:nvGrpSpPr>
        <p:grpSpPr bwMode="auto">
          <a:xfrm>
            <a:off x="5715000" y="40195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956" name="Rectangle 58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57" name="Line 59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58" name="Line 60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59" name="Line 61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60" name="Line 62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61" name="Line 63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62" name="Line 64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63" name="Line 65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64" name="Line 66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65" name="Line 67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32" name="Group 68"/>
          <p:cNvGrpSpPr>
            <a:grpSpLocks/>
          </p:cNvGrpSpPr>
          <p:nvPr/>
        </p:nvGrpSpPr>
        <p:grpSpPr bwMode="auto">
          <a:xfrm>
            <a:off x="6248400" y="40195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946" name="Rectangle 69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47" name="Line 70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48" name="Line 71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49" name="Line 72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50" name="Line 73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51" name="Line 74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52" name="Line 75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53" name="Line 76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54" name="Line 77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55" name="Line 78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33" name="Group 79"/>
          <p:cNvGrpSpPr>
            <a:grpSpLocks/>
          </p:cNvGrpSpPr>
          <p:nvPr/>
        </p:nvGrpSpPr>
        <p:grpSpPr bwMode="auto">
          <a:xfrm>
            <a:off x="6781800" y="40195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93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4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4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4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4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4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4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34" name="Group 90"/>
          <p:cNvGrpSpPr>
            <a:grpSpLocks/>
          </p:cNvGrpSpPr>
          <p:nvPr/>
        </p:nvGrpSpPr>
        <p:grpSpPr bwMode="auto">
          <a:xfrm>
            <a:off x="6781800" y="34480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92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2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2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2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5" name="Rectangle 80"/>
          <p:cNvSpPr>
            <a:spLocks noChangeArrowheads="1"/>
          </p:cNvSpPr>
          <p:nvPr/>
        </p:nvSpPr>
        <p:spPr bwMode="auto">
          <a:xfrm>
            <a:off x="7315200" y="4019550"/>
            <a:ext cx="457200" cy="47625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Line 81"/>
          <p:cNvSpPr>
            <a:spLocks noChangeShapeType="1"/>
          </p:cNvSpPr>
          <p:nvPr/>
        </p:nvSpPr>
        <p:spPr bwMode="auto">
          <a:xfrm>
            <a:off x="7391400" y="40195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Line 82"/>
          <p:cNvSpPr>
            <a:spLocks noChangeShapeType="1"/>
          </p:cNvSpPr>
          <p:nvPr/>
        </p:nvSpPr>
        <p:spPr bwMode="auto">
          <a:xfrm>
            <a:off x="7543800" y="40195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Line 83"/>
          <p:cNvSpPr>
            <a:spLocks noChangeShapeType="1"/>
          </p:cNvSpPr>
          <p:nvPr/>
        </p:nvSpPr>
        <p:spPr bwMode="auto">
          <a:xfrm>
            <a:off x="7467600" y="40195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Line 84"/>
          <p:cNvSpPr>
            <a:spLocks noChangeShapeType="1"/>
          </p:cNvSpPr>
          <p:nvPr/>
        </p:nvSpPr>
        <p:spPr bwMode="auto">
          <a:xfrm>
            <a:off x="7620000" y="40195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Line 85"/>
          <p:cNvSpPr>
            <a:spLocks noChangeShapeType="1"/>
          </p:cNvSpPr>
          <p:nvPr/>
        </p:nvSpPr>
        <p:spPr bwMode="auto">
          <a:xfrm>
            <a:off x="7696200" y="40195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Line 86"/>
          <p:cNvSpPr>
            <a:spLocks noChangeShapeType="1"/>
          </p:cNvSpPr>
          <p:nvPr/>
        </p:nvSpPr>
        <p:spPr bwMode="auto">
          <a:xfrm>
            <a:off x="7315200" y="4114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Line 87"/>
          <p:cNvSpPr>
            <a:spLocks noChangeShapeType="1"/>
          </p:cNvSpPr>
          <p:nvPr/>
        </p:nvSpPr>
        <p:spPr bwMode="auto">
          <a:xfrm>
            <a:off x="7315200" y="43053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Line 88"/>
          <p:cNvSpPr>
            <a:spLocks noChangeShapeType="1"/>
          </p:cNvSpPr>
          <p:nvPr/>
        </p:nvSpPr>
        <p:spPr bwMode="auto">
          <a:xfrm>
            <a:off x="7315200" y="42100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Line 89"/>
          <p:cNvSpPr>
            <a:spLocks noChangeShapeType="1"/>
          </p:cNvSpPr>
          <p:nvPr/>
        </p:nvSpPr>
        <p:spPr bwMode="auto">
          <a:xfrm>
            <a:off x="7315200" y="44005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Rectangle 91"/>
          <p:cNvSpPr>
            <a:spLocks noChangeArrowheads="1"/>
          </p:cNvSpPr>
          <p:nvPr/>
        </p:nvSpPr>
        <p:spPr bwMode="auto">
          <a:xfrm>
            <a:off x="7315200" y="3448050"/>
            <a:ext cx="457200" cy="47625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Line 92"/>
          <p:cNvSpPr>
            <a:spLocks noChangeShapeType="1"/>
          </p:cNvSpPr>
          <p:nvPr/>
        </p:nvSpPr>
        <p:spPr bwMode="auto">
          <a:xfrm>
            <a:off x="7391400" y="34480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Line 93"/>
          <p:cNvSpPr>
            <a:spLocks noChangeShapeType="1"/>
          </p:cNvSpPr>
          <p:nvPr/>
        </p:nvSpPr>
        <p:spPr bwMode="auto">
          <a:xfrm>
            <a:off x="7543800" y="34480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Line 94"/>
          <p:cNvSpPr>
            <a:spLocks noChangeShapeType="1"/>
          </p:cNvSpPr>
          <p:nvPr/>
        </p:nvSpPr>
        <p:spPr bwMode="auto">
          <a:xfrm>
            <a:off x="7467600" y="34480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Line 95"/>
          <p:cNvSpPr>
            <a:spLocks noChangeShapeType="1"/>
          </p:cNvSpPr>
          <p:nvPr/>
        </p:nvSpPr>
        <p:spPr bwMode="auto">
          <a:xfrm>
            <a:off x="7620000" y="34480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Line 96"/>
          <p:cNvSpPr>
            <a:spLocks noChangeShapeType="1"/>
          </p:cNvSpPr>
          <p:nvPr/>
        </p:nvSpPr>
        <p:spPr bwMode="auto">
          <a:xfrm>
            <a:off x="7696200" y="3448050"/>
            <a:ext cx="0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1" name="Line 97"/>
          <p:cNvSpPr>
            <a:spLocks noChangeShapeType="1"/>
          </p:cNvSpPr>
          <p:nvPr/>
        </p:nvSpPr>
        <p:spPr bwMode="auto">
          <a:xfrm>
            <a:off x="7315200" y="35433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2" name="Line 98"/>
          <p:cNvSpPr>
            <a:spLocks noChangeShapeType="1"/>
          </p:cNvSpPr>
          <p:nvPr/>
        </p:nvSpPr>
        <p:spPr bwMode="auto">
          <a:xfrm>
            <a:off x="7315200" y="3733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Line 99"/>
          <p:cNvSpPr>
            <a:spLocks noChangeShapeType="1"/>
          </p:cNvSpPr>
          <p:nvPr/>
        </p:nvSpPr>
        <p:spPr bwMode="auto">
          <a:xfrm>
            <a:off x="7315200" y="36385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Line 100"/>
          <p:cNvSpPr>
            <a:spLocks noChangeShapeType="1"/>
          </p:cNvSpPr>
          <p:nvPr/>
        </p:nvSpPr>
        <p:spPr bwMode="auto">
          <a:xfrm>
            <a:off x="7315200" y="38290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55" name="Group 79"/>
          <p:cNvGrpSpPr>
            <a:grpSpLocks/>
          </p:cNvGrpSpPr>
          <p:nvPr/>
        </p:nvGrpSpPr>
        <p:grpSpPr bwMode="auto">
          <a:xfrm>
            <a:off x="5715000" y="51625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91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1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1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1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2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2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2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2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2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2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56" name="Group 90"/>
          <p:cNvGrpSpPr>
            <a:grpSpLocks/>
          </p:cNvGrpSpPr>
          <p:nvPr/>
        </p:nvGrpSpPr>
        <p:grpSpPr bwMode="auto">
          <a:xfrm>
            <a:off x="5715000" y="45910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90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0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0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0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1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1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1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1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1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1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57" name="Group 79"/>
          <p:cNvGrpSpPr>
            <a:grpSpLocks/>
          </p:cNvGrpSpPr>
          <p:nvPr/>
        </p:nvGrpSpPr>
        <p:grpSpPr bwMode="auto">
          <a:xfrm>
            <a:off x="6248400" y="51625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9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9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9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9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0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0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0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0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0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0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58" name="Group 90"/>
          <p:cNvGrpSpPr>
            <a:grpSpLocks/>
          </p:cNvGrpSpPr>
          <p:nvPr/>
        </p:nvGrpSpPr>
        <p:grpSpPr bwMode="auto">
          <a:xfrm>
            <a:off x="6248400" y="45910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8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8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8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8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9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9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9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9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9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9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59" name="Group 79"/>
          <p:cNvGrpSpPr>
            <a:grpSpLocks/>
          </p:cNvGrpSpPr>
          <p:nvPr/>
        </p:nvGrpSpPr>
        <p:grpSpPr bwMode="auto">
          <a:xfrm>
            <a:off x="6781800" y="51625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7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8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8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8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8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8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8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0" name="Group 90"/>
          <p:cNvGrpSpPr>
            <a:grpSpLocks/>
          </p:cNvGrpSpPr>
          <p:nvPr/>
        </p:nvGrpSpPr>
        <p:grpSpPr bwMode="auto">
          <a:xfrm>
            <a:off x="6781800" y="45910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6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7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1" name="Group 79"/>
          <p:cNvGrpSpPr>
            <a:grpSpLocks/>
          </p:cNvGrpSpPr>
          <p:nvPr/>
        </p:nvGrpSpPr>
        <p:grpSpPr bwMode="auto">
          <a:xfrm>
            <a:off x="7315200" y="51625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5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6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2" name="Group 90"/>
          <p:cNvGrpSpPr>
            <a:grpSpLocks/>
          </p:cNvGrpSpPr>
          <p:nvPr/>
        </p:nvGrpSpPr>
        <p:grpSpPr bwMode="auto">
          <a:xfrm>
            <a:off x="7315200" y="45910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4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5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4" name="Group 35"/>
          <p:cNvGrpSpPr>
            <a:grpSpLocks/>
          </p:cNvGrpSpPr>
          <p:nvPr/>
        </p:nvGrpSpPr>
        <p:grpSpPr bwMode="auto">
          <a:xfrm>
            <a:off x="1752600" y="36576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36" name="Rectangle 36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7" name="Line 37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8" name="Line 38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9" name="Line 39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0" name="Line 40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1" name="Line 41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2" name="Line 42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3" name="Line 43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4" name="Line 44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45" name="Line 45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5" name="Group 46"/>
          <p:cNvGrpSpPr>
            <a:grpSpLocks/>
          </p:cNvGrpSpPr>
          <p:nvPr/>
        </p:nvGrpSpPr>
        <p:grpSpPr bwMode="auto">
          <a:xfrm>
            <a:off x="2209800" y="36576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26" name="Rectangle 47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7" name="Line 48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8" name="Line 49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9" name="Line 50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0" name="Line 51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1" name="Line 52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2" name="Line 53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3" name="Line 54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4" name="Line 55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35" name="Line 56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6" name="Group 57"/>
          <p:cNvGrpSpPr>
            <a:grpSpLocks/>
          </p:cNvGrpSpPr>
          <p:nvPr/>
        </p:nvGrpSpPr>
        <p:grpSpPr bwMode="auto">
          <a:xfrm>
            <a:off x="1752600" y="41148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16" name="Rectangle 58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17" name="Line 59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18" name="Line 60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19" name="Line 61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0" name="Line 62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1" name="Line 63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2" name="Line 64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3" name="Line 65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4" name="Line 66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25" name="Line 67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7" name="Group 68"/>
          <p:cNvGrpSpPr>
            <a:grpSpLocks/>
          </p:cNvGrpSpPr>
          <p:nvPr/>
        </p:nvGrpSpPr>
        <p:grpSpPr bwMode="auto">
          <a:xfrm>
            <a:off x="2209800" y="41148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806" name="Rectangle 69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07" name="Line 70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08" name="Line 71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09" name="Line 72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10" name="Line 73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11" name="Line 74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12" name="Line 75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13" name="Line 76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14" name="Line 77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15" name="Line 78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8" name="Group 79"/>
          <p:cNvGrpSpPr>
            <a:grpSpLocks/>
          </p:cNvGrpSpPr>
          <p:nvPr/>
        </p:nvGrpSpPr>
        <p:grpSpPr bwMode="auto">
          <a:xfrm>
            <a:off x="2667000" y="41148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9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9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9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9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0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0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0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0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0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0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69" name="Group 90"/>
          <p:cNvGrpSpPr>
            <a:grpSpLocks/>
          </p:cNvGrpSpPr>
          <p:nvPr/>
        </p:nvGrpSpPr>
        <p:grpSpPr bwMode="auto">
          <a:xfrm>
            <a:off x="2667000" y="36576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8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8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8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8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9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9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9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9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9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9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0" name="Group 79"/>
          <p:cNvGrpSpPr>
            <a:grpSpLocks/>
          </p:cNvGrpSpPr>
          <p:nvPr/>
        </p:nvGrpSpPr>
        <p:grpSpPr bwMode="auto">
          <a:xfrm>
            <a:off x="1752600" y="50292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7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7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7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7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8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8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8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8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8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8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1" name="Group 90"/>
          <p:cNvGrpSpPr>
            <a:grpSpLocks/>
          </p:cNvGrpSpPr>
          <p:nvPr/>
        </p:nvGrpSpPr>
        <p:grpSpPr bwMode="auto">
          <a:xfrm>
            <a:off x="1752600" y="45720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6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6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6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6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7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7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7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7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7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7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2" name="Group 79"/>
          <p:cNvGrpSpPr>
            <a:grpSpLocks/>
          </p:cNvGrpSpPr>
          <p:nvPr/>
        </p:nvGrpSpPr>
        <p:grpSpPr bwMode="auto">
          <a:xfrm>
            <a:off x="2209800" y="50292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5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6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6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6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6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6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6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3" name="Group 90"/>
          <p:cNvGrpSpPr>
            <a:grpSpLocks/>
          </p:cNvGrpSpPr>
          <p:nvPr/>
        </p:nvGrpSpPr>
        <p:grpSpPr bwMode="auto">
          <a:xfrm>
            <a:off x="2209800" y="45720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4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5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4" name="Group 79"/>
          <p:cNvGrpSpPr>
            <a:grpSpLocks/>
          </p:cNvGrpSpPr>
          <p:nvPr/>
        </p:nvGrpSpPr>
        <p:grpSpPr bwMode="auto">
          <a:xfrm>
            <a:off x="2667000" y="50292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3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4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5" name="Group 90"/>
          <p:cNvGrpSpPr>
            <a:grpSpLocks/>
          </p:cNvGrpSpPr>
          <p:nvPr/>
        </p:nvGrpSpPr>
        <p:grpSpPr bwMode="auto">
          <a:xfrm>
            <a:off x="2667000" y="45720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2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3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6" name="Group 79"/>
          <p:cNvGrpSpPr>
            <a:grpSpLocks/>
          </p:cNvGrpSpPr>
          <p:nvPr/>
        </p:nvGrpSpPr>
        <p:grpSpPr bwMode="auto">
          <a:xfrm>
            <a:off x="3124200" y="41148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1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7" name="Group 90"/>
          <p:cNvGrpSpPr>
            <a:grpSpLocks/>
          </p:cNvGrpSpPr>
          <p:nvPr/>
        </p:nvGrpSpPr>
        <p:grpSpPr bwMode="auto">
          <a:xfrm>
            <a:off x="3124200" y="36576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70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8" name="Group 79"/>
          <p:cNvGrpSpPr>
            <a:grpSpLocks/>
          </p:cNvGrpSpPr>
          <p:nvPr/>
        </p:nvGrpSpPr>
        <p:grpSpPr bwMode="auto">
          <a:xfrm>
            <a:off x="3124200" y="50292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696" name="Rectangle 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7" name="Line 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8" name="Line 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9" name="Line 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0" name="Line 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1" name="Line 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2" name="Line 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3" name="Line 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4" name="Line 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5" name="Line 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79" name="Group 90"/>
          <p:cNvGrpSpPr>
            <a:grpSpLocks/>
          </p:cNvGrpSpPr>
          <p:nvPr/>
        </p:nvGrpSpPr>
        <p:grpSpPr bwMode="auto">
          <a:xfrm>
            <a:off x="3124200" y="457200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26686" name="Rectangle 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7" name="Line 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8" name="Line 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9" name="Line 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0" name="Line 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1" name="Line 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2" name="Line 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3" name="Line 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4" name="Line 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Line 1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80" name="TextBox 437"/>
          <p:cNvSpPr txBox="1">
            <a:spLocks noChangeArrowheads="1"/>
          </p:cNvSpPr>
          <p:nvPr/>
        </p:nvSpPr>
        <p:spPr bwMode="auto">
          <a:xfrm>
            <a:off x="1752600" y="3067050"/>
            <a:ext cx="1741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</a:rPr>
              <a:t>Contiguous</a:t>
            </a:r>
          </a:p>
        </p:txBody>
      </p:sp>
      <p:sp>
        <p:nvSpPr>
          <p:cNvPr id="26681" name="TextBox 438"/>
          <p:cNvSpPr txBox="1">
            <a:spLocks noChangeArrowheads="1"/>
          </p:cNvSpPr>
          <p:nvPr/>
        </p:nvSpPr>
        <p:spPr bwMode="auto">
          <a:xfrm>
            <a:off x="5940425" y="283845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</a:rPr>
              <a:t>Chunked</a:t>
            </a:r>
          </a:p>
        </p:txBody>
      </p:sp>
      <p:cxnSp>
        <p:nvCxnSpPr>
          <p:cNvPr id="26682" name="Straight Arrow Connector 440"/>
          <p:cNvCxnSpPr>
            <a:cxnSpLocks noChangeShapeType="1"/>
          </p:cNvCxnSpPr>
          <p:nvPr/>
        </p:nvCxnSpPr>
        <p:spPr bwMode="auto">
          <a:xfrm rot="16200000" flipH="1">
            <a:off x="2667000" y="2933701"/>
            <a:ext cx="3175" cy="18288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3" name="Straight Arrow Connector 441"/>
          <p:cNvCxnSpPr>
            <a:cxnSpLocks noChangeShapeType="1"/>
          </p:cNvCxnSpPr>
          <p:nvPr/>
        </p:nvCxnSpPr>
        <p:spPr bwMode="auto">
          <a:xfrm rot="16200000" flipH="1">
            <a:off x="2666206" y="3123407"/>
            <a:ext cx="1587" cy="18288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4" name="Straight Arrow Connector 444"/>
          <p:cNvCxnSpPr>
            <a:cxnSpLocks noChangeShapeType="1"/>
          </p:cNvCxnSpPr>
          <p:nvPr/>
        </p:nvCxnSpPr>
        <p:spPr bwMode="auto">
          <a:xfrm rot="16200000" flipH="1">
            <a:off x="5981700" y="3276601"/>
            <a:ext cx="3175" cy="5334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5" name="Straight Arrow Connector 446"/>
          <p:cNvCxnSpPr>
            <a:cxnSpLocks noChangeShapeType="1"/>
          </p:cNvCxnSpPr>
          <p:nvPr/>
        </p:nvCxnSpPr>
        <p:spPr bwMode="auto">
          <a:xfrm rot="16200000" flipH="1">
            <a:off x="5980906" y="3466307"/>
            <a:ext cx="1587" cy="53340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61665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HDF5 chunking?</a:t>
            </a:r>
            <a:endParaRPr lang="en-US" dirty="0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If used appropriately chunking improves partial  I/O for big datasets</a:t>
            </a:r>
          </a:p>
          <a:p>
            <a:r>
              <a:rPr lang="en-US" smtClean="0"/>
              <a:t>  </a:t>
            </a:r>
          </a:p>
          <a:p>
            <a:endParaRPr lang="en-US" dirty="0"/>
          </a:p>
        </p:txBody>
      </p:sp>
      <p:sp>
        <p:nvSpPr>
          <p:cNvPr id="32769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Nov 9, 2013</a:t>
            </a: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57488DB-8DF6-4A43-9C64-7CCFC840F230}" type="slidenum">
              <a:rPr lang="en-US" sz="11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pPr/>
              <a:t>67</a:t>
            </a:fld>
            <a:endParaRPr lang="en-US" sz="1100" dirty="0">
              <a:solidFill>
                <a:schemeClr val="bg1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32849" name="Rectangle 107"/>
          <p:cNvSpPr>
            <a:spLocks noChangeArrowheads="1"/>
          </p:cNvSpPr>
          <p:nvPr/>
        </p:nvSpPr>
        <p:spPr bwMode="auto">
          <a:xfrm>
            <a:off x="1143000" y="2590800"/>
            <a:ext cx="3581400" cy="150495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50" name="Line 108"/>
          <p:cNvSpPr>
            <a:spLocks noChangeShapeType="1"/>
          </p:cNvSpPr>
          <p:nvPr/>
        </p:nvSpPr>
        <p:spPr bwMode="auto">
          <a:xfrm>
            <a:off x="35306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1" name="Line 109"/>
          <p:cNvSpPr>
            <a:spLocks noChangeShapeType="1"/>
          </p:cNvSpPr>
          <p:nvPr/>
        </p:nvSpPr>
        <p:spPr bwMode="auto">
          <a:xfrm>
            <a:off x="37295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2" name="Line 110"/>
          <p:cNvSpPr>
            <a:spLocks noChangeShapeType="1"/>
          </p:cNvSpPr>
          <p:nvPr/>
        </p:nvSpPr>
        <p:spPr bwMode="auto">
          <a:xfrm>
            <a:off x="39285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Line 111"/>
          <p:cNvSpPr>
            <a:spLocks noChangeShapeType="1"/>
          </p:cNvSpPr>
          <p:nvPr/>
        </p:nvSpPr>
        <p:spPr bwMode="auto">
          <a:xfrm>
            <a:off x="41275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Line 112"/>
          <p:cNvSpPr>
            <a:spLocks noChangeShapeType="1"/>
          </p:cNvSpPr>
          <p:nvPr/>
        </p:nvSpPr>
        <p:spPr bwMode="auto">
          <a:xfrm>
            <a:off x="43264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Line 113"/>
          <p:cNvSpPr>
            <a:spLocks noChangeShapeType="1"/>
          </p:cNvSpPr>
          <p:nvPr/>
        </p:nvSpPr>
        <p:spPr bwMode="auto">
          <a:xfrm>
            <a:off x="45254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Line 114"/>
          <p:cNvSpPr>
            <a:spLocks noChangeShapeType="1"/>
          </p:cNvSpPr>
          <p:nvPr/>
        </p:nvSpPr>
        <p:spPr bwMode="auto">
          <a:xfrm>
            <a:off x="1143000" y="274129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Line 115"/>
          <p:cNvSpPr>
            <a:spLocks noChangeShapeType="1"/>
          </p:cNvSpPr>
          <p:nvPr/>
        </p:nvSpPr>
        <p:spPr bwMode="auto">
          <a:xfrm>
            <a:off x="1143000" y="289179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8" name="Line 116"/>
          <p:cNvSpPr>
            <a:spLocks noChangeShapeType="1"/>
          </p:cNvSpPr>
          <p:nvPr/>
        </p:nvSpPr>
        <p:spPr bwMode="auto">
          <a:xfrm>
            <a:off x="23368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Line 117"/>
          <p:cNvSpPr>
            <a:spLocks noChangeShapeType="1"/>
          </p:cNvSpPr>
          <p:nvPr/>
        </p:nvSpPr>
        <p:spPr bwMode="auto">
          <a:xfrm>
            <a:off x="25357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Line 118"/>
          <p:cNvSpPr>
            <a:spLocks noChangeShapeType="1"/>
          </p:cNvSpPr>
          <p:nvPr/>
        </p:nvSpPr>
        <p:spPr bwMode="auto">
          <a:xfrm>
            <a:off x="27347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Line 119"/>
          <p:cNvSpPr>
            <a:spLocks noChangeShapeType="1"/>
          </p:cNvSpPr>
          <p:nvPr/>
        </p:nvSpPr>
        <p:spPr bwMode="auto">
          <a:xfrm>
            <a:off x="29337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2" name="Line 120"/>
          <p:cNvSpPr>
            <a:spLocks noChangeShapeType="1"/>
          </p:cNvSpPr>
          <p:nvPr/>
        </p:nvSpPr>
        <p:spPr bwMode="auto">
          <a:xfrm>
            <a:off x="31326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Line 121"/>
          <p:cNvSpPr>
            <a:spLocks noChangeShapeType="1"/>
          </p:cNvSpPr>
          <p:nvPr/>
        </p:nvSpPr>
        <p:spPr bwMode="auto">
          <a:xfrm>
            <a:off x="33316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Line 122"/>
          <p:cNvSpPr>
            <a:spLocks noChangeShapeType="1"/>
          </p:cNvSpPr>
          <p:nvPr/>
        </p:nvSpPr>
        <p:spPr bwMode="auto">
          <a:xfrm>
            <a:off x="11430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Line 123"/>
          <p:cNvSpPr>
            <a:spLocks noChangeShapeType="1"/>
          </p:cNvSpPr>
          <p:nvPr/>
        </p:nvSpPr>
        <p:spPr bwMode="auto">
          <a:xfrm>
            <a:off x="13419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6" name="Line 124"/>
          <p:cNvSpPr>
            <a:spLocks noChangeShapeType="1"/>
          </p:cNvSpPr>
          <p:nvPr/>
        </p:nvSpPr>
        <p:spPr bwMode="auto">
          <a:xfrm>
            <a:off x="15409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7" name="Line 125"/>
          <p:cNvSpPr>
            <a:spLocks noChangeShapeType="1"/>
          </p:cNvSpPr>
          <p:nvPr/>
        </p:nvSpPr>
        <p:spPr bwMode="auto">
          <a:xfrm>
            <a:off x="17399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8" name="Line 126"/>
          <p:cNvSpPr>
            <a:spLocks noChangeShapeType="1"/>
          </p:cNvSpPr>
          <p:nvPr/>
        </p:nvSpPr>
        <p:spPr bwMode="auto">
          <a:xfrm>
            <a:off x="19388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9" name="Line 127"/>
          <p:cNvSpPr>
            <a:spLocks noChangeShapeType="1"/>
          </p:cNvSpPr>
          <p:nvPr/>
        </p:nvSpPr>
        <p:spPr bwMode="auto">
          <a:xfrm>
            <a:off x="21378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0" name="Line 128"/>
          <p:cNvSpPr>
            <a:spLocks noChangeShapeType="1"/>
          </p:cNvSpPr>
          <p:nvPr/>
        </p:nvSpPr>
        <p:spPr bwMode="auto">
          <a:xfrm>
            <a:off x="1143000" y="304228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1" name="Line 129"/>
          <p:cNvSpPr>
            <a:spLocks noChangeShapeType="1"/>
          </p:cNvSpPr>
          <p:nvPr/>
        </p:nvSpPr>
        <p:spPr bwMode="auto">
          <a:xfrm>
            <a:off x="1143000" y="319278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2" name="Line 130"/>
          <p:cNvSpPr>
            <a:spLocks noChangeShapeType="1"/>
          </p:cNvSpPr>
          <p:nvPr/>
        </p:nvSpPr>
        <p:spPr bwMode="auto">
          <a:xfrm>
            <a:off x="1143000" y="33432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Line 131"/>
          <p:cNvSpPr>
            <a:spLocks noChangeShapeType="1"/>
          </p:cNvSpPr>
          <p:nvPr/>
        </p:nvSpPr>
        <p:spPr bwMode="auto">
          <a:xfrm>
            <a:off x="1143000" y="349377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Line 132"/>
          <p:cNvSpPr>
            <a:spLocks noChangeShapeType="1"/>
          </p:cNvSpPr>
          <p:nvPr/>
        </p:nvSpPr>
        <p:spPr bwMode="auto">
          <a:xfrm>
            <a:off x="1143000" y="36576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Line 133"/>
          <p:cNvSpPr>
            <a:spLocks noChangeShapeType="1"/>
          </p:cNvSpPr>
          <p:nvPr/>
        </p:nvSpPr>
        <p:spPr bwMode="auto">
          <a:xfrm>
            <a:off x="1143000" y="38862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775" name="Group 234"/>
          <p:cNvGrpSpPr>
            <a:grpSpLocks/>
          </p:cNvGrpSpPr>
          <p:nvPr/>
        </p:nvGrpSpPr>
        <p:grpSpPr bwMode="auto">
          <a:xfrm>
            <a:off x="6172200" y="2838450"/>
            <a:ext cx="1524000" cy="1047750"/>
            <a:chOff x="4876800" y="2762250"/>
            <a:chExt cx="1524000" cy="1047750"/>
          </a:xfrm>
          <a:solidFill>
            <a:schemeClr val="bg2">
              <a:lumMod val="90000"/>
            </a:schemeClr>
          </a:solidFill>
        </p:grpSpPr>
        <p:grpSp>
          <p:nvGrpSpPr>
            <p:cNvPr id="32805" name="Group 135"/>
            <p:cNvGrpSpPr>
              <a:grpSpLocks/>
            </p:cNvGrpSpPr>
            <p:nvPr/>
          </p:nvGrpSpPr>
          <p:grpSpPr bwMode="auto">
            <a:xfrm>
              <a:off x="4876800" y="2762250"/>
              <a:ext cx="457200" cy="476250"/>
              <a:chOff x="576" y="480"/>
              <a:chExt cx="288" cy="240"/>
            </a:xfrm>
            <a:grpFill/>
          </p:grpSpPr>
          <p:sp>
            <p:nvSpPr>
              <p:cNvPr id="32839" name="Rectangle 136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0" name="Line 137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1" name="Line 138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2" name="Line 139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3" name="Line 140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4" name="Line 141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5" name="Line 142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6" name="Line 143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7" name="Line 144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8" name="Line 145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06" name="Group 157"/>
            <p:cNvGrpSpPr>
              <a:grpSpLocks/>
            </p:cNvGrpSpPr>
            <p:nvPr/>
          </p:nvGrpSpPr>
          <p:grpSpPr bwMode="auto">
            <a:xfrm>
              <a:off x="4876800" y="3333750"/>
              <a:ext cx="457200" cy="476250"/>
              <a:chOff x="576" y="480"/>
              <a:chExt cx="288" cy="240"/>
            </a:xfrm>
            <a:grpFill/>
          </p:grpSpPr>
          <p:sp>
            <p:nvSpPr>
              <p:cNvPr id="32829" name="Rectangle 158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0" name="Line 159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1" name="Line 160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2" name="Line 161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3" name="Line 162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4" name="Line 163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5" name="Line 164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6" name="Line 165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7" name="Line 166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8" name="Line 167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07" name="Group 179"/>
            <p:cNvGrpSpPr>
              <a:grpSpLocks/>
            </p:cNvGrpSpPr>
            <p:nvPr/>
          </p:nvGrpSpPr>
          <p:grpSpPr bwMode="auto">
            <a:xfrm>
              <a:off x="5943600" y="3333750"/>
              <a:ext cx="457200" cy="476250"/>
              <a:chOff x="576" y="480"/>
              <a:chExt cx="288" cy="240"/>
            </a:xfrm>
            <a:grpFill/>
          </p:grpSpPr>
          <p:sp>
            <p:nvSpPr>
              <p:cNvPr id="32819" name="Rectangle 180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0" name="Line 181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1" name="Line 182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2" name="Line 183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3" name="Line 184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4" name="Line 185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5" name="Line 186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6" name="Line 187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7" name="Line 188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8" name="Line 189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08" name="Group 190"/>
            <p:cNvGrpSpPr>
              <a:grpSpLocks/>
            </p:cNvGrpSpPr>
            <p:nvPr/>
          </p:nvGrpSpPr>
          <p:grpSpPr bwMode="auto">
            <a:xfrm>
              <a:off x="5943600" y="2762250"/>
              <a:ext cx="457200" cy="476250"/>
              <a:chOff x="576" y="480"/>
              <a:chExt cx="288" cy="240"/>
            </a:xfrm>
            <a:grpFill/>
          </p:grpSpPr>
          <p:sp>
            <p:nvSpPr>
              <p:cNvPr id="32809" name="Rectangle 191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0" name="Line 192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1" name="Line 193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2" name="Line 194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3" name="Line 195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4" name="Line 196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5" name="Line 197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6" name="Line 198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7" name="Line 199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8" name="Line 200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2776" name="Text Box 203"/>
          <p:cNvSpPr txBox="1">
            <a:spLocks noChangeArrowheads="1"/>
          </p:cNvSpPr>
          <p:nvPr/>
        </p:nvSpPr>
        <p:spPr bwMode="auto">
          <a:xfrm>
            <a:off x="1143000" y="287655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sz="2800"/>
          </a:p>
        </p:txBody>
      </p:sp>
      <p:grpSp>
        <p:nvGrpSpPr>
          <p:cNvPr id="32777" name="Group 146"/>
          <p:cNvGrpSpPr>
            <a:grpSpLocks/>
          </p:cNvGrpSpPr>
          <p:nvPr/>
        </p:nvGrpSpPr>
        <p:grpSpPr bwMode="auto">
          <a:xfrm>
            <a:off x="6705600" y="28384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795" name="Rectangle 147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Line 148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Line 149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Line 150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9" name="Line 151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0" name="Line 152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1" name="Line 153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2" name="Line 154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3" name="Line 155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4" name="Line 156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78" name="Group 168"/>
          <p:cNvGrpSpPr>
            <a:grpSpLocks/>
          </p:cNvGrpSpPr>
          <p:nvPr/>
        </p:nvGrpSpPr>
        <p:grpSpPr bwMode="auto">
          <a:xfrm>
            <a:off x="6705600" y="34099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785" name="Rectangle 169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170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7" name="Line 171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Line 172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Line 173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0" name="Line 174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Line 175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2" name="Line 176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Line 177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Line 178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9" name="Text Box 206"/>
          <p:cNvSpPr txBox="1">
            <a:spLocks noChangeArrowheads="1"/>
          </p:cNvSpPr>
          <p:nvPr/>
        </p:nvSpPr>
        <p:spPr bwMode="auto">
          <a:xfrm>
            <a:off x="1447800" y="4648200"/>
            <a:ext cx="6172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800">
                <a:latin typeface="Arial" charset="0"/>
              </a:rPr>
              <a:t>Only two chunks are involved in I/O</a:t>
            </a: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1143000" y="3048000"/>
            <a:ext cx="3581400" cy="609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Rectangle 204"/>
          <p:cNvSpPr>
            <a:spLocks noChangeArrowheads="1"/>
          </p:cNvSpPr>
          <p:nvPr/>
        </p:nvSpPr>
        <p:spPr bwMode="auto">
          <a:xfrm>
            <a:off x="3429000" y="3048000"/>
            <a:ext cx="381000" cy="6096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6705600" y="2819400"/>
            <a:ext cx="4572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6705600" y="3352800"/>
            <a:ext cx="4572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Rectangle 205"/>
          <p:cNvSpPr>
            <a:spLocks noChangeArrowheads="1"/>
          </p:cNvSpPr>
          <p:nvPr/>
        </p:nvSpPr>
        <p:spPr bwMode="auto">
          <a:xfrm>
            <a:off x="6781800" y="3048000"/>
            <a:ext cx="304800" cy="533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74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HDF5 chunking?</a:t>
            </a:r>
            <a:endParaRPr lang="en-US" dirty="0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When dataset is compressed, you only have to uncompress the chunks you need</a:t>
            </a:r>
          </a:p>
          <a:p>
            <a:r>
              <a:rPr lang="en-US" smtClean="0"/>
              <a:t>  </a:t>
            </a:r>
          </a:p>
          <a:p>
            <a:endParaRPr lang="en-US" dirty="0"/>
          </a:p>
        </p:txBody>
      </p:sp>
      <p:sp>
        <p:nvSpPr>
          <p:cNvPr id="32769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Nov 9, 2013</a:t>
            </a: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57488DB-8DF6-4A43-9C64-7CCFC840F230}" type="slidenum">
              <a:rPr lang="en-US" sz="11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pPr/>
              <a:t>68</a:t>
            </a:fld>
            <a:endParaRPr lang="en-US" sz="1100" dirty="0">
              <a:solidFill>
                <a:schemeClr val="bg1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32849" name="Rectangle 107"/>
          <p:cNvSpPr>
            <a:spLocks noChangeArrowheads="1"/>
          </p:cNvSpPr>
          <p:nvPr/>
        </p:nvSpPr>
        <p:spPr bwMode="auto">
          <a:xfrm>
            <a:off x="1143000" y="2590800"/>
            <a:ext cx="3581400" cy="150495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50" name="Line 108"/>
          <p:cNvSpPr>
            <a:spLocks noChangeShapeType="1"/>
          </p:cNvSpPr>
          <p:nvPr/>
        </p:nvSpPr>
        <p:spPr bwMode="auto">
          <a:xfrm>
            <a:off x="35306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1" name="Line 109"/>
          <p:cNvSpPr>
            <a:spLocks noChangeShapeType="1"/>
          </p:cNvSpPr>
          <p:nvPr/>
        </p:nvSpPr>
        <p:spPr bwMode="auto">
          <a:xfrm>
            <a:off x="37295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2" name="Line 110"/>
          <p:cNvSpPr>
            <a:spLocks noChangeShapeType="1"/>
          </p:cNvSpPr>
          <p:nvPr/>
        </p:nvSpPr>
        <p:spPr bwMode="auto">
          <a:xfrm>
            <a:off x="39285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Line 111"/>
          <p:cNvSpPr>
            <a:spLocks noChangeShapeType="1"/>
          </p:cNvSpPr>
          <p:nvPr/>
        </p:nvSpPr>
        <p:spPr bwMode="auto">
          <a:xfrm>
            <a:off x="41275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Line 112"/>
          <p:cNvSpPr>
            <a:spLocks noChangeShapeType="1"/>
          </p:cNvSpPr>
          <p:nvPr/>
        </p:nvSpPr>
        <p:spPr bwMode="auto">
          <a:xfrm>
            <a:off x="43264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Line 113"/>
          <p:cNvSpPr>
            <a:spLocks noChangeShapeType="1"/>
          </p:cNvSpPr>
          <p:nvPr/>
        </p:nvSpPr>
        <p:spPr bwMode="auto">
          <a:xfrm>
            <a:off x="45254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Line 114"/>
          <p:cNvSpPr>
            <a:spLocks noChangeShapeType="1"/>
          </p:cNvSpPr>
          <p:nvPr/>
        </p:nvSpPr>
        <p:spPr bwMode="auto">
          <a:xfrm>
            <a:off x="1143000" y="274129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Line 115"/>
          <p:cNvSpPr>
            <a:spLocks noChangeShapeType="1"/>
          </p:cNvSpPr>
          <p:nvPr/>
        </p:nvSpPr>
        <p:spPr bwMode="auto">
          <a:xfrm>
            <a:off x="1143000" y="289179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8" name="Line 116"/>
          <p:cNvSpPr>
            <a:spLocks noChangeShapeType="1"/>
          </p:cNvSpPr>
          <p:nvPr/>
        </p:nvSpPr>
        <p:spPr bwMode="auto">
          <a:xfrm>
            <a:off x="23368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Line 117"/>
          <p:cNvSpPr>
            <a:spLocks noChangeShapeType="1"/>
          </p:cNvSpPr>
          <p:nvPr/>
        </p:nvSpPr>
        <p:spPr bwMode="auto">
          <a:xfrm>
            <a:off x="25357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Line 118"/>
          <p:cNvSpPr>
            <a:spLocks noChangeShapeType="1"/>
          </p:cNvSpPr>
          <p:nvPr/>
        </p:nvSpPr>
        <p:spPr bwMode="auto">
          <a:xfrm>
            <a:off x="27347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Line 119"/>
          <p:cNvSpPr>
            <a:spLocks noChangeShapeType="1"/>
          </p:cNvSpPr>
          <p:nvPr/>
        </p:nvSpPr>
        <p:spPr bwMode="auto">
          <a:xfrm>
            <a:off x="29337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2" name="Line 120"/>
          <p:cNvSpPr>
            <a:spLocks noChangeShapeType="1"/>
          </p:cNvSpPr>
          <p:nvPr/>
        </p:nvSpPr>
        <p:spPr bwMode="auto">
          <a:xfrm>
            <a:off x="31326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Line 121"/>
          <p:cNvSpPr>
            <a:spLocks noChangeShapeType="1"/>
          </p:cNvSpPr>
          <p:nvPr/>
        </p:nvSpPr>
        <p:spPr bwMode="auto">
          <a:xfrm>
            <a:off x="33316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Line 122"/>
          <p:cNvSpPr>
            <a:spLocks noChangeShapeType="1"/>
          </p:cNvSpPr>
          <p:nvPr/>
        </p:nvSpPr>
        <p:spPr bwMode="auto">
          <a:xfrm>
            <a:off x="11430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Line 123"/>
          <p:cNvSpPr>
            <a:spLocks noChangeShapeType="1"/>
          </p:cNvSpPr>
          <p:nvPr/>
        </p:nvSpPr>
        <p:spPr bwMode="auto">
          <a:xfrm>
            <a:off x="13419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6" name="Line 124"/>
          <p:cNvSpPr>
            <a:spLocks noChangeShapeType="1"/>
          </p:cNvSpPr>
          <p:nvPr/>
        </p:nvSpPr>
        <p:spPr bwMode="auto">
          <a:xfrm>
            <a:off x="15409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7" name="Line 125"/>
          <p:cNvSpPr>
            <a:spLocks noChangeShapeType="1"/>
          </p:cNvSpPr>
          <p:nvPr/>
        </p:nvSpPr>
        <p:spPr bwMode="auto">
          <a:xfrm>
            <a:off x="17399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8" name="Line 126"/>
          <p:cNvSpPr>
            <a:spLocks noChangeShapeType="1"/>
          </p:cNvSpPr>
          <p:nvPr/>
        </p:nvSpPr>
        <p:spPr bwMode="auto">
          <a:xfrm>
            <a:off x="19388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9" name="Line 127"/>
          <p:cNvSpPr>
            <a:spLocks noChangeShapeType="1"/>
          </p:cNvSpPr>
          <p:nvPr/>
        </p:nvSpPr>
        <p:spPr bwMode="auto">
          <a:xfrm>
            <a:off x="21378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0" name="Line 128"/>
          <p:cNvSpPr>
            <a:spLocks noChangeShapeType="1"/>
          </p:cNvSpPr>
          <p:nvPr/>
        </p:nvSpPr>
        <p:spPr bwMode="auto">
          <a:xfrm>
            <a:off x="1143000" y="304228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1" name="Line 129"/>
          <p:cNvSpPr>
            <a:spLocks noChangeShapeType="1"/>
          </p:cNvSpPr>
          <p:nvPr/>
        </p:nvSpPr>
        <p:spPr bwMode="auto">
          <a:xfrm>
            <a:off x="1143000" y="319278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2" name="Line 130"/>
          <p:cNvSpPr>
            <a:spLocks noChangeShapeType="1"/>
          </p:cNvSpPr>
          <p:nvPr/>
        </p:nvSpPr>
        <p:spPr bwMode="auto">
          <a:xfrm>
            <a:off x="1143000" y="33432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Line 131"/>
          <p:cNvSpPr>
            <a:spLocks noChangeShapeType="1"/>
          </p:cNvSpPr>
          <p:nvPr/>
        </p:nvSpPr>
        <p:spPr bwMode="auto">
          <a:xfrm>
            <a:off x="1143000" y="349377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Line 132"/>
          <p:cNvSpPr>
            <a:spLocks noChangeShapeType="1"/>
          </p:cNvSpPr>
          <p:nvPr/>
        </p:nvSpPr>
        <p:spPr bwMode="auto">
          <a:xfrm>
            <a:off x="1143000" y="36576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Line 133"/>
          <p:cNvSpPr>
            <a:spLocks noChangeShapeType="1"/>
          </p:cNvSpPr>
          <p:nvPr/>
        </p:nvSpPr>
        <p:spPr bwMode="auto">
          <a:xfrm>
            <a:off x="1143000" y="38862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775" name="Group 234"/>
          <p:cNvGrpSpPr>
            <a:grpSpLocks/>
          </p:cNvGrpSpPr>
          <p:nvPr/>
        </p:nvGrpSpPr>
        <p:grpSpPr bwMode="auto">
          <a:xfrm>
            <a:off x="6172200" y="2838450"/>
            <a:ext cx="1524000" cy="1047750"/>
            <a:chOff x="4876800" y="2762250"/>
            <a:chExt cx="1524000" cy="1047750"/>
          </a:xfrm>
          <a:solidFill>
            <a:schemeClr val="bg2">
              <a:lumMod val="90000"/>
            </a:schemeClr>
          </a:solidFill>
        </p:grpSpPr>
        <p:grpSp>
          <p:nvGrpSpPr>
            <p:cNvPr id="32805" name="Group 135"/>
            <p:cNvGrpSpPr>
              <a:grpSpLocks/>
            </p:cNvGrpSpPr>
            <p:nvPr/>
          </p:nvGrpSpPr>
          <p:grpSpPr bwMode="auto">
            <a:xfrm>
              <a:off x="4876800" y="2762250"/>
              <a:ext cx="457200" cy="476250"/>
              <a:chOff x="576" y="480"/>
              <a:chExt cx="288" cy="240"/>
            </a:xfrm>
            <a:grpFill/>
          </p:grpSpPr>
          <p:sp>
            <p:nvSpPr>
              <p:cNvPr id="32839" name="Rectangle 136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0" name="Line 137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1" name="Line 138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2" name="Line 139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3" name="Line 140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4" name="Line 141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5" name="Line 142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6" name="Line 143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7" name="Line 144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8" name="Line 145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06" name="Group 157"/>
            <p:cNvGrpSpPr>
              <a:grpSpLocks/>
            </p:cNvGrpSpPr>
            <p:nvPr/>
          </p:nvGrpSpPr>
          <p:grpSpPr bwMode="auto">
            <a:xfrm>
              <a:off x="4876800" y="3333750"/>
              <a:ext cx="457200" cy="476250"/>
              <a:chOff x="576" y="480"/>
              <a:chExt cx="288" cy="240"/>
            </a:xfrm>
            <a:grpFill/>
          </p:grpSpPr>
          <p:sp>
            <p:nvSpPr>
              <p:cNvPr id="32829" name="Rectangle 158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0" name="Line 159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1" name="Line 160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2" name="Line 161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3" name="Line 162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4" name="Line 163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5" name="Line 164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6" name="Line 165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7" name="Line 166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8" name="Line 167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07" name="Group 179"/>
            <p:cNvGrpSpPr>
              <a:grpSpLocks/>
            </p:cNvGrpSpPr>
            <p:nvPr/>
          </p:nvGrpSpPr>
          <p:grpSpPr bwMode="auto">
            <a:xfrm>
              <a:off x="5943600" y="3333750"/>
              <a:ext cx="457200" cy="476250"/>
              <a:chOff x="576" y="480"/>
              <a:chExt cx="288" cy="240"/>
            </a:xfrm>
            <a:grpFill/>
          </p:grpSpPr>
          <p:sp>
            <p:nvSpPr>
              <p:cNvPr id="32819" name="Rectangle 180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0" name="Line 181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1" name="Line 182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2" name="Line 183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3" name="Line 184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4" name="Line 185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5" name="Line 186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6" name="Line 187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7" name="Line 188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8" name="Line 189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08" name="Group 190"/>
            <p:cNvGrpSpPr>
              <a:grpSpLocks/>
            </p:cNvGrpSpPr>
            <p:nvPr/>
          </p:nvGrpSpPr>
          <p:grpSpPr bwMode="auto">
            <a:xfrm>
              <a:off x="5943600" y="2762250"/>
              <a:ext cx="457200" cy="476250"/>
              <a:chOff x="576" y="480"/>
              <a:chExt cx="288" cy="240"/>
            </a:xfrm>
            <a:grpFill/>
          </p:grpSpPr>
          <p:sp>
            <p:nvSpPr>
              <p:cNvPr id="32809" name="Rectangle 191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0" name="Line 192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1" name="Line 193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2" name="Line 194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3" name="Line 195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4" name="Line 196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5" name="Line 197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6" name="Line 198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7" name="Line 199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8" name="Line 200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2776" name="Text Box 203"/>
          <p:cNvSpPr txBox="1">
            <a:spLocks noChangeArrowheads="1"/>
          </p:cNvSpPr>
          <p:nvPr/>
        </p:nvSpPr>
        <p:spPr bwMode="auto">
          <a:xfrm>
            <a:off x="1143000" y="287655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sz="2800"/>
          </a:p>
        </p:txBody>
      </p:sp>
      <p:grpSp>
        <p:nvGrpSpPr>
          <p:cNvPr id="32777" name="Group 146"/>
          <p:cNvGrpSpPr>
            <a:grpSpLocks/>
          </p:cNvGrpSpPr>
          <p:nvPr/>
        </p:nvGrpSpPr>
        <p:grpSpPr bwMode="auto">
          <a:xfrm>
            <a:off x="6705600" y="28384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795" name="Rectangle 147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Line 148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Line 149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Line 150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9" name="Line 151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0" name="Line 152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1" name="Line 153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2" name="Line 154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3" name="Line 155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4" name="Line 156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78" name="Group 168"/>
          <p:cNvGrpSpPr>
            <a:grpSpLocks/>
          </p:cNvGrpSpPr>
          <p:nvPr/>
        </p:nvGrpSpPr>
        <p:grpSpPr bwMode="auto">
          <a:xfrm>
            <a:off x="6705600" y="34099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785" name="Rectangle 169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170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7" name="Line 171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Line 172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Line 173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0" name="Line 174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Line 175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2" name="Line 176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Line 177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Line 178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9" name="Text Box 206"/>
          <p:cNvSpPr txBox="1">
            <a:spLocks noChangeArrowheads="1"/>
          </p:cNvSpPr>
          <p:nvPr/>
        </p:nvSpPr>
        <p:spPr bwMode="auto">
          <a:xfrm>
            <a:off x="1447800" y="4648200"/>
            <a:ext cx="61722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latin typeface="Arial" charset="0"/>
              </a:rPr>
              <a:t>Only two chunks </a:t>
            </a:r>
            <a:r>
              <a:rPr lang="en-US" sz="2800" dirty="0" smtClean="0">
                <a:latin typeface="Arial" charset="0"/>
              </a:rPr>
              <a:t>need to be uncompressed</a:t>
            </a:r>
            <a:endParaRPr lang="en-US" sz="2800" dirty="0">
              <a:latin typeface="Arial" charset="0"/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1143000" y="2590800"/>
            <a:ext cx="3581400" cy="15049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Rectangle 204"/>
          <p:cNvSpPr>
            <a:spLocks noChangeArrowheads="1"/>
          </p:cNvSpPr>
          <p:nvPr/>
        </p:nvSpPr>
        <p:spPr bwMode="auto">
          <a:xfrm>
            <a:off x="3429000" y="3048000"/>
            <a:ext cx="381000" cy="6096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6705600" y="2819400"/>
            <a:ext cx="4572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6705600" y="3352800"/>
            <a:ext cx="4572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Rectangle 205"/>
          <p:cNvSpPr>
            <a:spLocks noChangeArrowheads="1"/>
          </p:cNvSpPr>
          <p:nvPr/>
        </p:nvSpPr>
        <p:spPr bwMode="auto">
          <a:xfrm>
            <a:off x="6781800" y="3048000"/>
            <a:ext cx="304800" cy="533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HDF5 chunking?</a:t>
            </a:r>
            <a:endParaRPr lang="en-US" dirty="0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When dataset is compressed, you only have to uncompress the chunks you need</a:t>
            </a:r>
          </a:p>
          <a:p>
            <a:r>
              <a:rPr lang="en-US" smtClean="0"/>
              <a:t>  </a:t>
            </a:r>
          </a:p>
          <a:p>
            <a:endParaRPr lang="en-US" dirty="0"/>
          </a:p>
        </p:txBody>
      </p:sp>
      <p:sp>
        <p:nvSpPr>
          <p:cNvPr id="32769" name="Date Placeholder 3"/>
          <p:cNvSpPr>
            <a:spLocks noGrp="1"/>
          </p:cNvSpPr>
          <p:nvPr>
            <p:ph type="dt" sz="quarter" idx="10"/>
          </p:nvPr>
        </p:nvSpPr>
        <p:spPr>
          <a:xfrm>
            <a:off x="16933" y="6612467"/>
            <a:ext cx="42672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Nov 9, 2013</a:t>
            </a: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57488DB-8DF6-4A43-9C64-7CCFC840F230}" type="slidenum">
              <a:rPr lang="en-US" sz="11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pPr/>
              <a:t>69</a:t>
            </a:fld>
            <a:endParaRPr lang="en-US" sz="1100" dirty="0">
              <a:solidFill>
                <a:schemeClr val="bg1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32849" name="Rectangle 107"/>
          <p:cNvSpPr>
            <a:spLocks noChangeArrowheads="1"/>
          </p:cNvSpPr>
          <p:nvPr/>
        </p:nvSpPr>
        <p:spPr bwMode="auto">
          <a:xfrm>
            <a:off x="304800" y="2590800"/>
            <a:ext cx="3581400" cy="150495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50" name="Line 108"/>
          <p:cNvSpPr>
            <a:spLocks noChangeShapeType="1"/>
          </p:cNvSpPr>
          <p:nvPr/>
        </p:nvSpPr>
        <p:spPr bwMode="auto">
          <a:xfrm>
            <a:off x="26924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1" name="Line 109"/>
          <p:cNvSpPr>
            <a:spLocks noChangeShapeType="1"/>
          </p:cNvSpPr>
          <p:nvPr/>
        </p:nvSpPr>
        <p:spPr bwMode="auto">
          <a:xfrm>
            <a:off x="28913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2" name="Line 110"/>
          <p:cNvSpPr>
            <a:spLocks noChangeShapeType="1"/>
          </p:cNvSpPr>
          <p:nvPr/>
        </p:nvSpPr>
        <p:spPr bwMode="auto">
          <a:xfrm>
            <a:off x="30903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Line 111"/>
          <p:cNvSpPr>
            <a:spLocks noChangeShapeType="1"/>
          </p:cNvSpPr>
          <p:nvPr/>
        </p:nvSpPr>
        <p:spPr bwMode="auto">
          <a:xfrm>
            <a:off x="32893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Line 112"/>
          <p:cNvSpPr>
            <a:spLocks noChangeShapeType="1"/>
          </p:cNvSpPr>
          <p:nvPr/>
        </p:nvSpPr>
        <p:spPr bwMode="auto">
          <a:xfrm>
            <a:off x="34882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Line 113"/>
          <p:cNvSpPr>
            <a:spLocks noChangeShapeType="1"/>
          </p:cNvSpPr>
          <p:nvPr/>
        </p:nvSpPr>
        <p:spPr bwMode="auto">
          <a:xfrm>
            <a:off x="36872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Line 114"/>
          <p:cNvSpPr>
            <a:spLocks noChangeShapeType="1"/>
          </p:cNvSpPr>
          <p:nvPr/>
        </p:nvSpPr>
        <p:spPr bwMode="auto">
          <a:xfrm>
            <a:off x="304800" y="274129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Line 115"/>
          <p:cNvSpPr>
            <a:spLocks noChangeShapeType="1"/>
          </p:cNvSpPr>
          <p:nvPr/>
        </p:nvSpPr>
        <p:spPr bwMode="auto">
          <a:xfrm>
            <a:off x="304800" y="289179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8" name="Line 116"/>
          <p:cNvSpPr>
            <a:spLocks noChangeShapeType="1"/>
          </p:cNvSpPr>
          <p:nvPr/>
        </p:nvSpPr>
        <p:spPr bwMode="auto">
          <a:xfrm>
            <a:off x="14986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Line 117"/>
          <p:cNvSpPr>
            <a:spLocks noChangeShapeType="1"/>
          </p:cNvSpPr>
          <p:nvPr/>
        </p:nvSpPr>
        <p:spPr bwMode="auto">
          <a:xfrm>
            <a:off x="16975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Line 118"/>
          <p:cNvSpPr>
            <a:spLocks noChangeShapeType="1"/>
          </p:cNvSpPr>
          <p:nvPr/>
        </p:nvSpPr>
        <p:spPr bwMode="auto">
          <a:xfrm>
            <a:off x="18965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Line 119"/>
          <p:cNvSpPr>
            <a:spLocks noChangeShapeType="1"/>
          </p:cNvSpPr>
          <p:nvPr/>
        </p:nvSpPr>
        <p:spPr bwMode="auto">
          <a:xfrm>
            <a:off x="20955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2" name="Line 120"/>
          <p:cNvSpPr>
            <a:spLocks noChangeShapeType="1"/>
          </p:cNvSpPr>
          <p:nvPr/>
        </p:nvSpPr>
        <p:spPr bwMode="auto">
          <a:xfrm>
            <a:off x="22944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Line 121"/>
          <p:cNvSpPr>
            <a:spLocks noChangeShapeType="1"/>
          </p:cNvSpPr>
          <p:nvPr/>
        </p:nvSpPr>
        <p:spPr bwMode="auto">
          <a:xfrm>
            <a:off x="24934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Line 122"/>
          <p:cNvSpPr>
            <a:spLocks noChangeShapeType="1"/>
          </p:cNvSpPr>
          <p:nvPr/>
        </p:nvSpPr>
        <p:spPr bwMode="auto">
          <a:xfrm>
            <a:off x="3048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Line 123"/>
          <p:cNvSpPr>
            <a:spLocks noChangeShapeType="1"/>
          </p:cNvSpPr>
          <p:nvPr/>
        </p:nvSpPr>
        <p:spPr bwMode="auto">
          <a:xfrm>
            <a:off x="5037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6" name="Line 124"/>
          <p:cNvSpPr>
            <a:spLocks noChangeShapeType="1"/>
          </p:cNvSpPr>
          <p:nvPr/>
        </p:nvSpPr>
        <p:spPr bwMode="auto">
          <a:xfrm>
            <a:off x="7027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7" name="Line 125"/>
          <p:cNvSpPr>
            <a:spLocks noChangeShapeType="1"/>
          </p:cNvSpPr>
          <p:nvPr/>
        </p:nvSpPr>
        <p:spPr bwMode="auto">
          <a:xfrm>
            <a:off x="9017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8" name="Line 126"/>
          <p:cNvSpPr>
            <a:spLocks noChangeShapeType="1"/>
          </p:cNvSpPr>
          <p:nvPr/>
        </p:nvSpPr>
        <p:spPr bwMode="auto">
          <a:xfrm>
            <a:off x="11006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9" name="Line 127"/>
          <p:cNvSpPr>
            <a:spLocks noChangeShapeType="1"/>
          </p:cNvSpPr>
          <p:nvPr/>
        </p:nvSpPr>
        <p:spPr bwMode="auto">
          <a:xfrm>
            <a:off x="12996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0" name="Line 128"/>
          <p:cNvSpPr>
            <a:spLocks noChangeShapeType="1"/>
          </p:cNvSpPr>
          <p:nvPr/>
        </p:nvSpPr>
        <p:spPr bwMode="auto">
          <a:xfrm>
            <a:off x="304800" y="304228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1" name="Line 129"/>
          <p:cNvSpPr>
            <a:spLocks noChangeShapeType="1"/>
          </p:cNvSpPr>
          <p:nvPr/>
        </p:nvSpPr>
        <p:spPr bwMode="auto">
          <a:xfrm>
            <a:off x="304800" y="319278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2" name="Line 130"/>
          <p:cNvSpPr>
            <a:spLocks noChangeShapeType="1"/>
          </p:cNvSpPr>
          <p:nvPr/>
        </p:nvSpPr>
        <p:spPr bwMode="auto">
          <a:xfrm>
            <a:off x="304800" y="33432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Line 131"/>
          <p:cNvSpPr>
            <a:spLocks noChangeShapeType="1"/>
          </p:cNvSpPr>
          <p:nvPr/>
        </p:nvSpPr>
        <p:spPr bwMode="auto">
          <a:xfrm>
            <a:off x="304800" y="349377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Line 132"/>
          <p:cNvSpPr>
            <a:spLocks noChangeShapeType="1"/>
          </p:cNvSpPr>
          <p:nvPr/>
        </p:nvSpPr>
        <p:spPr bwMode="auto">
          <a:xfrm>
            <a:off x="304800" y="36576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Line 133"/>
          <p:cNvSpPr>
            <a:spLocks noChangeShapeType="1"/>
          </p:cNvSpPr>
          <p:nvPr/>
        </p:nvSpPr>
        <p:spPr bwMode="auto">
          <a:xfrm>
            <a:off x="304800" y="38862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775" name="Group 234"/>
          <p:cNvGrpSpPr>
            <a:grpSpLocks/>
          </p:cNvGrpSpPr>
          <p:nvPr/>
        </p:nvGrpSpPr>
        <p:grpSpPr bwMode="auto">
          <a:xfrm>
            <a:off x="6172200" y="2838450"/>
            <a:ext cx="1524000" cy="1047750"/>
            <a:chOff x="4876800" y="2762250"/>
            <a:chExt cx="1524000" cy="1047750"/>
          </a:xfrm>
          <a:solidFill>
            <a:schemeClr val="bg2">
              <a:lumMod val="90000"/>
            </a:schemeClr>
          </a:solidFill>
        </p:grpSpPr>
        <p:grpSp>
          <p:nvGrpSpPr>
            <p:cNvPr id="32805" name="Group 135"/>
            <p:cNvGrpSpPr>
              <a:grpSpLocks/>
            </p:cNvGrpSpPr>
            <p:nvPr/>
          </p:nvGrpSpPr>
          <p:grpSpPr bwMode="auto">
            <a:xfrm>
              <a:off x="4876800" y="2762250"/>
              <a:ext cx="457200" cy="476250"/>
              <a:chOff x="576" y="480"/>
              <a:chExt cx="288" cy="240"/>
            </a:xfrm>
            <a:grpFill/>
          </p:grpSpPr>
          <p:sp>
            <p:nvSpPr>
              <p:cNvPr id="32839" name="Rectangle 136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0" name="Line 137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1" name="Line 138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2" name="Line 139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3" name="Line 140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4" name="Line 141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5" name="Line 142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6" name="Line 143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7" name="Line 144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8" name="Line 145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06" name="Group 157"/>
            <p:cNvGrpSpPr>
              <a:grpSpLocks/>
            </p:cNvGrpSpPr>
            <p:nvPr/>
          </p:nvGrpSpPr>
          <p:grpSpPr bwMode="auto">
            <a:xfrm>
              <a:off x="4876800" y="3333750"/>
              <a:ext cx="457200" cy="476250"/>
              <a:chOff x="576" y="480"/>
              <a:chExt cx="288" cy="240"/>
            </a:xfrm>
            <a:grpFill/>
          </p:grpSpPr>
          <p:sp>
            <p:nvSpPr>
              <p:cNvPr id="32829" name="Rectangle 158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0" name="Line 159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1" name="Line 160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2" name="Line 161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3" name="Line 162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4" name="Line 163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5" name="Line 164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6" name="Line 165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7" name="Line 166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38" name="Line 167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07" name="Group 179"/>
            <p:cNvGrpSpPr>
              <a:grpSpLocks/>
            </p:cNvGrpSpPr>
            <p:nvPr/>
          </p:nvGrpSpPr>
          <p:grpSpPr bwMode="auto">
            <a:xfrm>
              <a:off x="5943600" y="3333750"/>
              <a:ext cx="457200" cy="476250"/>
              <a:chOff x="576" y="480"/>
              <a:chExt cx="288" cy="240"/>
            </a:xfrm>
            <a:grpFill/>
          </p:grpSpPr>
          <p:sp>
            <p:nvSpPr>
              <p:cNvPr id="32819" name="Rectangle 180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0" name="Line 181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1" name="Line 182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2" name="Line 183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3" name="Line 184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4" name="Line 185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5" name="Line 186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6" name="Line 187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7" name="Line 188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28" name="Line 189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808" name="Group 190"/>
            <p:cNvGrpSpPr>
              <a:grpSpLocks/>
            </p:cNvGrpSpPr>
            <p:nvPr/>
          </p:nvGrpSpPr>
          <p:grpSpPr bwMode="auto">
            <a:xfrm>
              <a:off x="5943600" y="2762250"/>
              <a:ext cx="457200" cy="476250"/>
              <a:chOff x="576" y="480"/>
              <a:chExt cx="288" cy="240"/>
            </a:xfrm>
            <a:grpFill/>
          </p:grpSpPr>
          <p:sp>
            <p:nvSpPr>
              <p:cNvPr id="32809" name="Rectangle 191"/>
              <p:cNvSpPr>
                <a:spLocks noChangeArrowheads="1"/>
              </p:cNvSpPr>
              <p:nvPr/>
            </p:nvSpPr>
            <p:spPr bwMode="auto">
              <a:xfrm>
                <a:off x="576" y="480"/>
                <a:ext cx="288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0" name="Line 192"/>
              <p:cNvSpPr>
                <a:spLocks noChangeShapeType="1"/>
              </p:cNvSpPr>
              <p:nvPr/>
            </p:nvSpPr>
            <p:spPr bwMode="auto">
              <a:xfrm>
                <a:off x="624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1" name="Line 193"/>
              <p:cNvSpPr>
                <a:spLocks noChangeShapeType="1"/>
              </p:cNvSpPr>
              <p:nvPr/>
            </p:nvSpPr>
            <p:spPr bwMode="auto">
              <a:xfrm>
                <a:off x="720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2" name="Line 194"/>
              <p:cNvSpPr>
                <a:spLocks noChangeShapeType="1"/>
              </p:cNvSpPr>
              <p:nvPr/>
            </p:nvSpPr>
            <p:spPr bwMode="auto">
              <a:xfrm>
                <a:off x="672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3" name="Line 195"/>
              <p:cNvSpPr>
                <a:spLocks noChangeShapeType="1"/>
              </p:cNvSpPr>
              <p:nvPr/>
            </p:nvSpPr>
            <p:spPr bwMode="auto">
              <a:xfrm>
                <a:off x="768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4" name="Line 196"/>
              <p:cNvSpPr>
                <a:spLocks noChangeShapeType="1"/>
              </p:cNvSpPr>
              <p:nvPr/>
            </p:nvSpPr>
            <p:spPr bwMode="auto">
              <a:xfrm>
                <a:off x="816" y="480"/>
                <a:ext cx="0" cy="24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5" name="Line 197"/>
              <p:cNvSpPr>
                <a:spLocks noChangeShapeType="1"/>
              </p:cNvSpPr>
              <p:nvPr/>
            </p:nvSpPr>
            <p:spPr bwMode="auto">
              <a:xfrm>
                <a:off x="576" y="528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6" name="Line 198"/>
              <p:cNvSpPr>
                <a:spLocks noChangeShapeType="1"/>
              </p:cNvSpPr>
              <p:nvPr/>
            </p:nvSpPr>
            <p:spPr bwMode="auto">
              <a:xfrm>
                <a:off x="576" y="624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7" name="Line 199"/>
              <p:cNvSpPr>
                <a:spLocks noChangeShapeType="1"/>
              </p:cNvSpPr>
              <p:nvPr/>
            </p:nvSpPr>
            <p:spPr bwMode="auto">
              <a:xfrm>
                <a:off x="576" y="576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18" name="Line 200"/>
              <p:cNvSpPr>
                <a:spLocks noChangeShapeType="1"/>
              </p:cNvSpPr>
              <p:nvPr/>
            </p:nvSpPr>
            <p:spPr bwMode="auto">
              <a:xfrm>
                <a:off x="576" y="672"/>
                <a:ext cx="28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2776" name="Text Box 203"/>
          <p:cNvSpPr txBox="1">
            <a:spLocks noChangeArrowheads="1"/>
          </p:cNvSpPr>
          <p:nvPr/>
        </p:nvSpPr>
        <p:spPr bwMode="auto">
          <a:xfrm>
            <a:off x="304800" y="287655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sz="2800"/>
          </a:p>
        </p:txBody>
      </p:sp>
      <p:grpSp>
        <p:nvGrpSpPr>
          <p:cNvPr id="32777" name="Group 146"/>
          <p:cNvGrpSpPr>
            <a:grpSpLocks/>
          </p:cNvGrpSpPr>
          <p:nvPr/>
        </p:nvGrpSpPr>
        <p:grpSpPr bwMode="auto">
          <a:xfrm>
            <a:off x="6705600" y="28384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795" name="Rectangle 147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Line 148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Line 149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Line 150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9" name="Line 151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0" name="Line 152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1" name="Line 153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2" name="Line 154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3" name="Line 155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4" name="Line 156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78" name="Group 168"/>
          <p:cNvGrpSpPr>
            <a:grpSpLocks/>
          </p:cNvGrpSpPr>
          <p:nvPr/>
        </p:nvGrpSpPr>
        <p:grpSpPr bwMode="auto">
          <a:xfrm>
            <a:off x="6705600" y="34099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785" name="Rectangle 169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170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7" name="Line 171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Line 172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Line 173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0" name="Line 174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Line 175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2" name="Line 176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Line 177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Line 178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9" name="Text Box 206"/>
          <p:cNvSpPr txBox="1">
            <a:spLocks noChangeArrowheads="1"/>
          </p:cNvSpPr>
          <p:nvPr/>
        </p:nvSpPr>
        <p:spPr bwMode="auto">
          <a:xfrm>
            <a:off x="5486400" y="5237946"/>
            <a:ext cx="61722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latin typeface="Arial" charset="0"/>
              </a:rPr>
              <a:t>Only two chunks </a:t>
            </a:r>
            <a:r>
              <a:rPr lang="en-US" sz="2800" dirty="0" smtClean="0">
                <a:latin typeface="Arial" charset="0"/>
              </a:rPr>
              <a:t>need to be uncompressed</a:t>
            </a:r>
            <a:endParaRPr lang="en-US" sz="2800" dirty="0">
              <a:latin typeface="Arial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6705600" y="2819400"/>
            <a:ext cx="4572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6705600" y="3352800"/>
            <a:ext cx="457200" cy="533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Rectangle 205"/>
          <p:cNvSpPr>
            <a:spLocks noChangeArrowheads="1"/>
          </p:cNvSpPr>
          <p:nvPr/>
        </p:nvSpPr>
        <p:spPr bwMode="auto">
          <a:xfrm>
            <a:off x="6781800" y="3048000"/>
            <a:ext cx="304800" cy="533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Rectangle 107"/>
          <p:cNvSpPr>
            <a:spLocks noChangeArrowheads="1"/>
          </p:cNvSpPr>
          <p:nvPr/>
        </p:nvSpPr>
        <p:spPr bwMode="auto">
          <a:xfrm>
            <a:off x="3886200" y="2590800"/>
            <a:ext cx="1193800" cy="150495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Line 108"/>
          <p:cNvSpPr>
            <a:spLocks noChangeShapeType="1"/>
          </p:cNvSpPr>
          <p:nvPr/>
        </p:nvSpPr>
        <p:spPr bwMode="auto">
          <a:xfrm>
            <a:off x="3886200" y="2590800"/>
            <a:ext cx="0" cy="15049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Line 109"/>
          <p:cNvSpPr>
            <a:spLocks noChangeShapeType="1"/>
          </p:cNvSpPr>
          <p:nvPr/>
        </p:nvSpPr>
        <p:spPr bwMode="auto">
          <a:xfrm>
            <a:off x="40851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Line 110"/>
          <p:cNvSpPr>
            <a:spLocks noChangeShapeType="1"/>
          </p:cNvSpPr>
          <p:nvPr/>
        </p:nvSpPr>
        <p:spPr bwMode="auto">
          <a:xfrm>
            <a:off x="42841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Line 111"/>
          <p:cNvSpPr>
            <a:spLocks noChangeShapeType="1"/>
          </p:cNvSpPr>
          <p:nvPr/>
        </p:nvSpPr>
        <p:spPr bwMode="auto">
          <a:xfrm>
            <a:off x="44831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112"/>
          <p:cNvSpPr>
            <a:spLocks noChangeShapeType="1"/>
          </p:cNvSpPr>
          <p:nvPr/>
        </p:nvSpPr>
        <p:spPr bwMode="auto">
          <a:xfrm>
            <a:off x="46820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113"/>
          <p:cNvSpPr>
            <a:spLocks noChangeShapeType="1"/>
          </p:cNvSpPr>
          <p:nvPr/>
        </p:nvSpPr>
        <p:spPr bwMode="auto">
          <a:xfrm>
            <a:off x="48810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114"/>
          <p:cNvSpPr>
            <a:spLocks noChangeShapeType="1"/>
          </p:cNvSpPr>
          <p:nvPr/>
        </p:nvSpPr>
        <p:spPr bwMode="auto">
          <a:xfrm>
            <a:off x="3886200" y="2741295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115"/>
          <p:cNvSpPr>
            <a:spLocks noChangeShapeType="1"/>
          </p:cNvSpPr>
          <p:nvPr/>
        </p:nvSpPr>
        <p:spPr bwMode="auto">
          <a:xfrm>
            <a:off x="3886200" y="289179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Line 128"/>
          <p:cNvSpPr>
            <a:spLocks noChangeShapeType="1"/>
          </p:cNvSpPr>
          <p:nvPr/>
        </p:nvSpPr>
        <p:spPr bwMode="auto">
          <a:xfrm>
            <a:off x="3886200" y="3042285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Line 129"/>
          <p:cNvSpPr>
            <a:spLocks noChangeShapeType="1"/>
          </p:cNvSpPr>
          <p:nvPr/>
        </p:nvSpPr>
        <p:spPr bwMode="auto">
          <a:xfrm>
            <a:off x="3886200" y="319278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Line 130"/>
          <p:cNvSpPr>
            <a:spLocks noChangeShapeType="1"/>
          </p:cNvSpPr>
          <p:nvPr/>
        </p:nvSpPr>
        <p:spPr bwMode="auto">
          <a:xfrm>
            <a:off x="3886200" y="3343275"/>
            <a:ext cx="11937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Line 131"/>
          <p:cNvSpPr>
            <a:spLocks noChangeShapeType="1"/>
          </p:cNvSpPr>
          <p:nvPr/>
        </p:nvSpPr>
        <p:spPr bwMode="auto">
          <a:xfrm>
            <a:off x="3886200" y="349377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Line 132"/>
          <p:cNvSpPr>
            <a:spLocks noChangeShapeType="1"/>
          </p:cNvSpPr>
          <p:nvPr/>
        </p:nvSpPr>
        <p:spPr bwMode="auto">
          <a:xfrm>
            <a:off x="3886200" y="365760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Line 133"/>
          <p:cNvSpPr>
            <a:spLocks noChangeShapeType="1"/>
          </p:cNvSpPr>
          <p:nvPr/>
        </p:nvSpPr>
        <p:spPr bwMode="auto">
          <a:xfrm>
            <a:off x="3886200" y="388620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69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on big computers …</a:t>
            </a:r>
          </a:p>
        </p:txBody>
      </p:sp>
      <p:sp>
        <p:nvSpPr>
          <p:cNvPr id="14338" name="Rectangle 2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</a:p>
        </p:txBody>
      </p:sp>
      <p:sp>
        <p:nvSpPr>
          <p:cNvPr id="14340" name="Rectangle 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fld id="{22BC110C-AFDE-4B2C-A71D-F33265C1E61C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14341" name="Slide Number Placeholder 4"/>
          <p:cNvSpPr txBox="1">
            <a:spLocks noGrp="1"/>
          </p:cNvSpPr>
          <p:nvPr/>
        </p:nvSpPr>
        <p:spPr bwMode="auto">
          <a:xfrm>
            <a:off x="6781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fld id="{C70FE3B2-B6BE-4874-8EB1-420E46AD4E27}" type="slidenum">
              <a:rPr lang="en-US" sz="1200" b="1">
                <a:solidFill>
                  <a:schemeClr val="bg1"/>
                </a:solidFill>
                <a:latin typeface="Arial" charset="0"/>
              </a:rPr>
              <a:pPr algn="ctr"/>
              <a:t>7</a:t>
            </a:fld>
            <a:endParaRPr lang="en-US" sz="1200" b="1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914434" name="Picture 2" descr="7Renderi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 contrast="30000"/>
          </a:blip>
          <a:srcRect/>
          <a:stretch>
            <a:fillRect/>
          </a:stretch>
        </p:blipFill>
        <p:spPr bwMode="auto">
          <a:xfrm>
            <a:off x="261938" y="1165225"/>
            <a:ext cx="8450262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219200" y="5638800"/>
            <a:ext cx="6602413" cy="641350"/>
            <a:chOff x="1219200" y="5638800"/>
            <a:chExt cx="6602282" cy="641567"/>
          </a:xfrm>
        </p:grpSpPr>
        <p:grpSp>
          <p:nvGrpSpPr>
            <p:cNvPr id="14345" name="Group 4"/>
            <p:cNvGrpSpPr>
              <a:grpSpLocks/>
            </p:cNvGrpSpPr>
            <p:nvPr/>
          </p:nvGrpSpPr>
          <p:grpSpPr bwMode="auto">
            <a:xfrm>
              <a:off x="1219200" y="5791200"/>
              <a:ext cx="457200" cy="396876"/>
              <a:chOff x="624" y="720"/>
              <a:chExt cx="1632" cy="1382"/>
            </a:xfrm>
          </p:grpSpPr>
          <p:pic>
            <p:nvPicPr>
              <p:cNvPr id="14348" name="Picture 5" descr="MPj0399981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24" y="720"/>
                <a:ext cx="1632" cy="1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49" name="Picture 6" descr="MPj0390131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5145786">
                <a:off x="920" y="1048"/>
                <a:ext cx="423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3" descr="MPj03057530000[1]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7315200" y="5791200"/>
              <a:ext cx="506282" cy="408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7" name="Rectangle 11"/>
            <p:cNvSpPr>
              <a:spLocks noChangeArrowheads="1"/>
            </p:cNvSpPr>
            <p:nvPr/>
          </p:nvSpPr>
          <p:spPr bwMode="auto">
            <a:xfrm>
              <a:off x="1828788" y="5638800"/>
              <a:ext cx="5287858" cy="641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600" dirty="0"/>
                <a:t> … </a:t>
              </a:r>
              <a:r>
                <a:rPr lang="en-US" sz="3600" dirty="0">
                  <a:latin typeface="Arial" charset="0"/>
                </a:rPr>
                <a:t>and</a:t>
              </a:r>
              <a:r>
                <a:rPr lang="en-US" sz="3200" dirty="0">
                  <a:latin typeface="Arial" charset="0"/>
                </a:rPr>
                <a:t> </a:t>
              </a:r>
              <a:r>
                <a:rPr lang="en-US" dirty="0">
                  <a:latin typeface="Arial" charset="0"/>
                </a:rPr>
                <a:t>small</a:t>
              </a:r>
              <a:r>
                <a:rPr lang="en-US" sz="3200" dirty="0">
                  <a:latin typeface="Arial" charset="0"/>
                </a:rPr>
                <a:t> </a:t>
              </a:r>
              <a:r>
                <a:rPr lang="en-US" sz="3600" dirty="0">
                  <a:latin typeface="Arial" charset="0"/>
                </a:rPr>
                <a:t>computers </a:t>
              </a:r>
              <a:r>
                <a:rPr lang="en-US" sz="36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040184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1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HDF5 chunking?</a:t>
            </a:r>
            <a:endParaRPr lang="en-US" dirty="0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When dataset is compressed, you only have to uncompress the chunks you need</a:t>
            </a:r>
          </a:p>
          <a:p>
            <a:r>
              <a:rPr lang="en-US" smtClean="0"/>
              <a:t>  </a:t>
            </a:r>
          </a:p>
          <a:p>
            <a:endParaRPr lang="en-US" dirty="0"/>
          </a:p>
        </p:txBody>
      </p:sp>
      <p:sp>
        <p:nvSpPr>
          <p:cNvPr id="32769" name="Date Placeholder 3"/>
          <p:cNvSpPr>
            <a:spLocks noGrp="1"/>
          </p:cNvSpPr>
          <p:nvPr>
            <p:ph type="dt" sz="quarter" idx="10"/>
          </p:nvPr>
        </p:nvSpPr>
        <p:spPr>
          <a:xfrm>
            <a:off x="76200" y="6616931"/>
            <a:ext cx="42672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Nov 9, 2013</a:t>
            </a: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57488DB-8DF6-4A43-9C64-7CCFC840F230}" type="slidenum">
              <a:rPr lang="en-US" sz="11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pPr/>
              <a:t>70</a:t>
            </a:fld>
            <a:endParaRPr lang="en-US" sz="1100" dirty="0">
              <a:solidFill>
                <a:schemeClr val="bg1"/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32849" name="Rectangle 107"/>
          <p:cNvSpPr>
            <a:spLocks noChangeArrowheads="1"/>
          </p:cNvSpPr>
          <p:nvPr/>
        </p:nvSpPr>
        <p:spPr bwMode="auto">
          <a:xfrm>
            <a:off x="304800" y="2590800"/>
            <a:ext cx="3581400" cy="150495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50" name="Line 108"/>
          <p:cNvSpPr>
            <a:spLocks noChangeShapeType="1"/>
          </p:cNvSpPr>
          <p:nvPr/>
        </p:nvSpPr>
        <p:spPr bwMode="auto">
          <a:xfrm>
            <a:off x="26924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1" name="Line 109"/>
          <p:cNvSpPr>
            <a:spLocks noChangeShapeType="1"/>
          </p:cNvSpPr>
          <p:nvPr/>
        </p:nvSpPr>
        <p:spPr bwMode="auto">
          <a:xfrm>
            <a:off x="28913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2" name="Line 110"/>
          <p:cNvSpPr>
            <a:spLocks noChangeShapeType="1"/>
          </p:cNvSpPr>
          <p:nvPr/>
        </p:nvSpPr>
        <p:spPr bwMode="auto">
          <a:xfrm>
            <a:off x="30903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3" name="Line 111"/>
          <p:cNvSpPr>
            <a:spLocks noChangeShapeType="1"/>
          </p:cNvSpPr>
          <p:nvPr/>
        </p:nvSpPr>
        <p:spPr bwMode="auto">
          <a:xfrm>
            <a:off x="32893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4" name="Line 112"/>
          <p:cNvSpPr>
            <a:spLocks noChangeShapeType="1"/>
          </p:cNvSpPr>
          <p:nvPr/>
        </p:nvSpPr>
        <p:spPr bwMode="auto">
          <a:xfrm>
            <a:off x="34882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5" name="Line 113"/>
          <p:cNvSpPr>
            <a:spLocks noChangeShapeType="1"/>
          </p:cNvSpPr>
          <p:nvPr/>
        </p:nvSpPr>
        <p:spPr bwMode="auto">
          <a:xfrm>
            <a:off x="36872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6" name="Line 114"/>
          <p:cNvSpPr>
            <a:spLocks noChangeShapeType="1"/>
          </p:cNvSpPr>
          <p:nvPr/>
        </p:nvSpPr>
        <p:spPr bwMode="auto">
          <a:xfrm>
            <a:off x="304800" y="274129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7" name="Line 115"/>
          <p:cNvSpPr>
            <a:spLocks noChangeShapeType="1"/>
          </p:cNvSpPr>
          <p:nvPr/>
        </p:nvSpPr>
        <p:spPr bwMode="auto">
          <a:xfrm>
            <a:off x="304800" y="289179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8" name="Line 116"/>
          <p:cNvSpPr>
            <a:spLocks noChangeShapeType="1"/>
          </p:cNvSpPr>
          <p:nvPr/>
        </p:nvSpPr>
        <p:spPr bwMode="auto">
          <a:xfrm>
            <a:off x="14986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59" name="Line 117"/>
          <p:cNvSpPr>
            <a:spLocks noChangeShapeType="1"/>
          </p:cNvSpPr>
          <p:nvPr/>
        </p:nvSpPr>
        <p:spPr bwMode="auto">
          <a:xfrm>
            <a:off x="16975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0" name="Line 118"/>
          <p:cNvSpPr>
            <a:spLocks noChangeShapeType="1"/>
          </p:cNvSpPr>
          <p:nvPr/>
        </p:nvSpPr>
        <p:spPr bwMode="auto">
          <a:xfrm>
            <a:off x="18965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1" name="Line 119"/>
          <p:cNvSpPr>
            <a:spLocks noChangeShapeType="1"/>
          </p:cNvSpPr>
          <p:nvPr/>
        </p:nvSpPr>
        <p:spPr bwMode="auto">
          <a:xfrm>
            <a:off x="20955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2" name="Line 120"/>
          <p:cNvSpPr>
            <a:spLocks noChangeShapeType="1"/>
          </p:cNvSpPr>
          <p:nvPr/>
        </p:nvSpPr>
        <p:spPr bwMode="auto">
          <a:xfrm>
            <a:off x="22944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3" name="Line 121"/>
          <p:cNvSpPr>
            <a:spLocks noChangeShapeType="1"/>
          </p:cNvSpPr>
          <p:nvPr/>
        </p:nvSpPr>
        <p:spPr bwMode="auto">
          <a:xfrm>
            <a:off x="24934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4" name="Line 122"/>
          <p:cNvSpPr>
            <a:spLocks noChangeShapeType="1"/>
          </p:cNvSpPr>
          <p:nvPr/>
        </p:nvSpPr>
        <p:spPr bwMode="auto">
          <a:xfrm>
            <a:off x="3048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5" name="Line 123"/>
          <p:cNvSpPr>
            <a:spLocks noChangeShapeType="1"/>
          </p:cNvSpPr>
          <p:nvPr/>
        </p:nvSpPr>
        <p:spPr bwMode="auto">
          <a:xfrm>
            <a:off x="5037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6" name="Line 124"/>
          <p:cNvSpPr>
            <a:spLocks noChangeShapeType="1"/>
          </p:cNvSpPr>
          <p:nvPr/>
        </p:nvSpPr>
        <p:spPr bwMode="auto">
          <a:xfrm>
            <a:off x="7027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7" name="Line 125"/>
          <p:cNvSpPr>
            <a:spLocks noChangeShapeType="1"/>
          </p:cNvSpPr>
          <p:nvPr/>
        </p:nvSpPr>
        <p:spPr bwMode="auto">
          <a:xfrm>
            <a:off x="9017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8" name="Line 126"/>
          <p:cNvSpPr>
            <a:spLocks noChangeShapeType="1"/>
          </p:cNvSpPr>
          <p:nvPr/>
        </p:nvSpPr>
        <p:spPr bwMode="auto">
          <a:xfrm>
            <a:off x="11006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69" name="Line 127"/>
          <p:cNvSpPr>
            <a:spLocks noChangeShapeType="1"/>
          </p:cNvSpPr>
          <p:nvPr/>
        </p:nvSpPr>
        <p:spPr bwMode="auto">
          <a:xfrm>
            <a:off x="12996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0" name="Line 128"/>
          <p:cNvSpPr>
            <a:spLocks noChangeShapeType="1"/>
          </p:cNvSpPr>
          <p:nvPr/>
        </p:nvSpPr>
        <p:spPr bwMode="auto">
          <a:xfrm>
            <a:off x="304800" y="304228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1" name="Line 129"/>
          <p:cNvSpPr>
            <a:spLocks noChangeShapeType="1"/>
          </p:cNvSpPr>
          <p:nvPr/>
        </p:nvSpPr>
        <p:spPr bwMode="auto">
          <a:xfrm>
            <a:off x="304800" y="319278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2" name="Line 130"/>
          <p:cNvSpPr>
            <a:spLocks noChangeShapeType="1"/>
          </p:cNvSpPr>
          <p:nvPr/>
        </p:nvSpPr>
        <p:spPr bwMode="auto">
          <a:xfrm>
            <a:off x="304800" y="334327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3" name="Line 131"/>
          <p:cNvSpPr>
            <a:spLocks noChangeShapeType="1"/>
          </p:cNvSpPr>
          <p:nvPr/>
        </p:nvSpPr>
        <p:spPr bwMode="auto">
          <a:xfrm>
            <a:off x="304800" y="349377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4" name="Line 132"/>
          <p:cNvSpPr>
            <a:spLocks noChangeShapeType="1"/>
          </p:cNvSpPr>
          <p:nvPr/>
        </p:nvSpPr>
        <p:spPr bwMode="auto">
          <a:xfrm>
            <a:off x="304800" y="36576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75" name="Line 133"/>
          <p:cNvSpPr>
            <a:spLocks noChangeShapeType="1"/>
          </p:cNvSpPr>
          <p:nvPr/>
        </p:nvSpPr>
        <p:spPr bwMode="auto">
          <a:xfrm>
            <a:off x="304800" y="38862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805" name="Group 135"/>
          <p:cNvGrpSpPr>
            <a:grpSpLocks/>
          </p:cNvGrpSpPr>
          <p:nvPr/>
        </p:nvGrpSpPr>
        <p:grpSpPr bwMode="auto">
          <a:xfrm>
            <a:off x="6172200" y="28384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839" name="Rectangle 136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0" name="Line 137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1" name="Line 138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2" name="Line 139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3" name="Line 140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4" name="Line 141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5" name="Line 142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6" name="Line 143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7" name="Line 144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8" name="Line 145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06" name="Group 157"/>
          <p:cNvGrpSpPr>
            <a:grpSpLocks/>
          </p:cNvGrpSpPr>
          <p:nvPr/>
        </p:nvGrpSpPr>
        <p:grpSpPr bwMode="auto">
          <a:xfrm>
            <a:off x="6172200" y="34099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829" name="Rectangle 158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0" name="Line 159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1" name="Line 160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2" name="Line 161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3" name="Line 162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4" name="Line 163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5" name="Line 164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6" name="Line 165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7" name="Line 166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8" name="Line 167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07" name="Group 179"/>
          <p:cNvGrpSpPr>
            <a:grpSpLocks/>
          </p:cNvGrpSpPr>
          <p:nvPr/>
        </p:nvGrpSpPr>
        <p:grpSpPr bwMode="auto">
          <a:xfrm>
            <a:off x="7239000" y="34099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819" name="Rectangle 1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0" name="Line 1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1" name="Line 1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2" name="Line 1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3" name="Line 1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4" name="Line 1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5" name="Line 1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6" name="Line 1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7" name="Line 1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8" name="Line 1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08" name="Group 190"/>
          <p:cNvGrpSpPr>
            <a:grpSpLocks/>
          </p:cNvGrpSpPr>
          <p:nvPr/>
        </p:nvGrpSpPr>
        <p:grpSpPr bwMode="auto">
          <a:xfrm>
            <a:off x="7239000" y="28384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809" name="Rectangle 1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0" name="Line 1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1" name="Line 1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2" name="Line 1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3" name="Line 1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4" name="Line 1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5" name="Line 1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6" name="Line 1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7" name="Line 1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8" name="Line 2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6" name="Text Box 203"/>
          <p:cNvSpPr txBox="1">
            <a:spLocks noChangeArrowheads="1"/>
          </p:cNvSpPr>
          <p:nvPr/>
        </p:nvSpPr>
        <p:spPr bwMode="auto">
          <a:xfrm>
            <a:off x="304800" y="2876550"/>
            <a:ext cx="1828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sz="2800"/>
          </a:p>
        </p:txBody>
      </p:sp>
      <p:grpSp>
        <p:nvGrpSpPr>
          <p:cNvPr id="32777" name="Group 146"/>
          <p:cNvGrpSpPr>
            <a:grpSpLocks/>
          </p:cNvGrpSpPr>
          <p:nvPr/>
        </p:nvGrpSpPr>
        <p:grpSpPr bwMode="auto">
          <a:xfrm>
            <a:off x="6705600" y="28384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795" name="Rectangle 147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Line 148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Line 149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Line 150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9" name="Line 151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0" name="Line 152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1" name="Line 153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2" name="Line 154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3" name="Line 155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4" name="Line 156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78" name="Group 168"/>
          <p:cNvGrpSpPr>
            <a:grpSpLocks/>
          </p:cNvGrpSpPr>
          <p:nvPr/>
        </p:nvGrpSpPr>
        <p:grpSpPr bwMode="auto">
          <a:xfrm>
            <a:off x="6705600" y="34099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32785" name="Rectangle 169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170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7" name="Line 171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Line 172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Line 173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0" name="Line 174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Line 175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2" name="Line 176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Line 177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Line 178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9" name="Text Box 206"/>
          <p:cNvSpPr txBox="1">
            <a:spLocks noChangeArrowheads="1"/>
          </p:cNvSpPr>
          <p:nvPr/>
        </p:nvSpPr>
        <p:spPr bwMode="auto">
          <a:xfrm>
            <a:off x="1371600" y="4953000"/>
            <a:ext cx="61722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800" dirty="0">
                <a:latin typeface="Arial" charset="0"/>
              </a:rPr>
              <a:t>Only two chunks </a:t>
            </a:r>
            <a:r>
              <a:rPr lang="en-US" sz="2800" dirty="0" smtClean="0">
                <a:latin typeface="Arial" charset="0"/>
              </a:rPr>
              <a:t>need to be uncompressed</a:t>
            </a:r>
            <a:endParaRPr lang="en-US" sz="2800" dirty="0">
              <a:latin typeface="Arial" charset="0"/>
            </a:endParaRPr>
          </a:p>
        </p:txBody>
      </p:sp>
      <p:sp>
        <p:nvSpPr>
          <p:cNvPr id="109" name="Rectangle 107"/>
          <p:cNvSpPr>
            <a:spLocks noChangeArrowheads="1"/>
          </p:cNvSpPr>
          <p:nvPr/>
        </p:nvSpPr>
        <p:spPr bwMode="auto">
          <a:xfrm>
            <a:off x="3886200" y="2590800"/>
            <a:ext cx="1193800" cy="150495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Line 108"/>
          <p:cNvSpPr>
            <a:spLocks noChangeShapeType="1"/>
          </p:cNvSpPr>
          <p:nvPr/>
        </p:nvSpPr>
        <p:spPr bwMode="auto">
          <a:xfrm>
            <a:off x="3886200" y="2590800"/>
            <a:ext cx="0" cy="15049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Line 109"/>
          <p:cNvSpPr>
            <a:spLocks noChangeShapeType="1"/>
          </p:cNvSpPr>
          <p:nvPr/>
        </p:nvSpPr>
        <p:spPr bwMode="auto">
          <a:xfrm>
            <a:off x="40851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Line 110"/>
          <p:cNvSpPr>
            <a:spLocks noChangeShapeType="1"/>
          </p:cNvSpPr>
          <p:nvPr/>
        </p:nvSpPr>
        <p:spPr bwMode="auto">
          <a:xfrm>
            <a:off x="42841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Line 111"/>
          <p:cNvSpPr>
            <a:spLocks noChangeShapeType="1"/>
          </p:cNvSpPr>
          <p:nvPr/>
        </p:nvSpPr>
        <p:spPr bwMode="auto">
          <a:xfrm>
            <a:off x="4483100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112"/>
          <p:cNvSpPr>
            <a:spLocks noChangeShapeType="1"/>
          </p:cNvSpPr>
          <p:nvPr/>
        </p:nvSpPr>
        <p:spPr bwMode="auto">
          <a:xfrm>
            <a:off x="4682067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113"/>
          <p:cNvSpPr>
            <a:spLocks noChangeShapeType="1"/>
          </p:cNvSpPr>
          <p:nvPr/>
        </p:nvSpPr>
        <p:spPr bwMode="auto">
          <a:xfrm>
            <a:off x="4881033" y="2590800"/>
            <a:ext cx="0" cy="150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114"/>
          <p:cNvSpPr>
            <a:spLocks noChangeShapeType="1"/>
          </p:cNvSpPr>
          <p:nvPr/>
        </p:nvSpPr>
        <p:spPr bwMode="auto">
          <a:xfrm>
            <a:off x="3886200" y="2741295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115"/>
          <p:cNvSpPr>
            <a:spLocks noChangeShapeType="1"/>
          </p:cNvSpPr>
          <p:nvPr/>
        </p:nvSpPr>
        <p:spPr bwMode="auto">
          <a:xfrm>
            <a:off x="3886200" y="289179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Line 128"/>
          <p:cNvSpPr>
            <a:spLocks noChangeShapeType="1"/>
          </p:cNvSpPr>
          <p:nvPr/>
        </p:nvSpPr>
        <p:spPr bwMode="auto">
          <a:xfrm>
            <a:off x="3886200" y="3042285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Line 129"/>
          <p:cNvSpPr>
            <a:spLocks noChangeShapeType="1"/>
          </p:cNvSpPr>
          <p:nvPr/>
        </p:nvSpPr>
        <p:spPr bwMode="auto">
          <a:xfrm>
            <a:off x="3886200" y="319278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Line 130"/>
          <p:cNvSpPr>
            <a:spLocks noChangeShapeType="1"/>
          </p:cNvSpPr>
          <p:nvPr/>
        </p:nvSpPr>
        <p:spPr bwMode="auto">
          <a:xfrm>
            <a:off x="3886200" y="3343275"/>
            <a:ext cx="11937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Line 131"/>
          <p:cNvSpPr>
            <a:spLocks noChangeShapeType="1"/>
          </p:cNvSpPr>
          <p:nvPr/>
        </p:nvSpPr>
        <p:spPr bwMode="auto">
          <a:xfrm>
            <a:off x="3886200" y="349377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Line 132"/>
          <p:cNvSpPr>
            <a:spLocks noChangeShapeType="1"/>
          </p:cNvSpPr>
          <p:nvPr/>
        </p:nvSpPr>
        <p:spPr bwMode="auto">
          <a:xfrm>
            <a:off x="3886200" y="365760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Line 133"/>
          <p:cNvSpPr>
            <a:spLocks noChangeShapeType="1"/>
          </p:cNvSpPr>
          <p:nvPr/>
        </p:nvSpPr>
        <p:spPr bwMode="auto">
          <a:xfrm>
            <a:off x="3886200" y="388620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1" name="Group 179"/>
          <p:cNvGrpSpPr>
            <a:grpSpLocks/>
          </p:cNvGrpSpPr>
          <p:nvPr/>
        </p:nvGrpSpPr>
        <p:grpSpPr bwMode="auto">
          <a:xfrm>
            <a:off x="7772400" y="34099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122" name="Rectangle 180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181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Line 182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Line 183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Line 184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Line 185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Line 186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Line 187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88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Line 189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2" name="Group 190"/>
          <p:cNvGrpSpPr>
            <a:grpSpLocks/>
          </p:cNvGrpSpPr>
          <p:nvPr/>
        </p:nvGrpSpPr>
        <p:grpSpPr bwMode="auto">
          <a:xfrm>
            <a:off x="7772400" y="2838450"/>
            <a:ext cx="457200" cy="476250"/>
            <a:chOff x="576" y="480"/>
            <a:chExt cx="288" cy="240"/>
          </a:xfrm>
          <a:solidFill>
            <a:schemeClr val="bg2">
              <a:lumMod val="90000"/>
            </a:schemeClr>
          </a:solidFill>
        </p:grpSpPr>
        <p:sp>
          <p:nvSpPr>
            <p:cNvPr id="139" name="Rectangle 191"/>
            <p:cNvSpPr>
              <a:spLocks noChangeArrowheads="1"/>
            </p:cNvSpPr>
            <p:nvPr/>
          </p:nvSpPr>
          <p:spPr bwMode="auto">
            <a:xfrm>
              <a:off x="576" y="480"/>
              <a:ext cx="28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192"/>
            <p:cNvSpPr>
              <a:spLocks noChangeShapeType="1"/>
            </p:cNvSpPr>
            <p:nvPr/>
          </p:nvSpPr>
          <p:spPr bwMode="auto">
            <a:xfrm>
              <a:off x="624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Line 193"/>
            <p:cNvSpPr>
              <a:spLocks noChangeShapeType="1"/>
            </p:cNvSpPr>
            <p:nvPr/>
          </p:nvSpPr>
          <p:spPr bwMode="auto">
            <a:xfrm>
              <a:off x="720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Line 194"/>
            <p:cNvSpPr>
              <a:spLocks noChangeShapeType="1"/>
            </p:cNvSpPr>
            <p:nvPr/>
          </p:nvSpPr>
          <p:spPr bwMode="auto">
            <a:xfrm>
              <a:off x="672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Line 195"/>
            <p:cNvSpPr>
              <a:spLocks noChangeShapeType="1"/>
            </p:cNvSpPr>
            <p:nvPr/>
          </p:nvSpPr>
          <p:spPr bwMode="auto">
            <a:xfrm>
              <a:off x="768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Line 196"/>
            <p:cNvSpPr>
              <a:spLocks noChangeShapeType="1"/>
            </p:cNvSpPr>
            <p:nvPr/>
          </p:nvSpPr>
          <p:spPr bwMode="auto">
            <a:xfrm>
              <a:off x="816" y="480"/>
              <a:ext cx="0" cy="24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197"/>
            <p:cNvSpPr>
              <a:spLocks noChangeShapeType="1"/>
            </p:cNvSpPr>
            <p:nvPr/>
          </p:nvSpPr>
          <p:spPr bwMode="auto">
            <a:xfrm>
              <a:off x="576" y="528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Line 198"/>
            <p:cNvSpPr>
              <a:spLocks noChangeShapeType="1"/>
            </p:cNvSpPr>
            <p:nvPr/>
          </p:nvSpPr>
          <p:spPr bwMode="auto">
            <a:xfrm>
              <a:off x="576" y="624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Line 199"/>
            <p:cNvSpPr>
              <a:spLocks noChangeShapeType="1"/>
            </p:cNvSpPr>
            <p:nvPr/>
          </p:nvSpPr>
          <p:spPr bwMode="auto">
            <a:xfrm>
              <a:off x="576" y="576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200"/>
            <p:cNvSpPr>
              <a:spLocks noChangeShapeType="1"/>
            </p:cNvSpPr>
            <p:nvPr/>
          </p:nvSpPr>
          <p:spPr bwMode="auto">
            <a:xfrm>
              <a:off x="576" y="672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7772400" y="2838450"/>
            <a:ext cx="457200" cy="47625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7772400" y="3409950"/>
            <a:ext cx="457200" cy="47625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88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wait, there’s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Chunk size and shape</a:t>
            </a:r>
          </a:p>
          <a:p>
            <a:r>
              <a:rPr lang="en-US" dirty="0" smtClean="0"/>
              <a:t>Chunk cache</a:t>
            </a:r>
          </a:p>
          <a:p>
            <a:r>
              <a:rPr lang="en-US" dirty="0" smtClean="0"/>
              <a:t>Direct chunk writing</a:t>
            </a:r>
          </a:p>
          <a:p>
            <a:r>
              <a:rPr lang="en-US" dirty="0" smtClean="0"/>
              <a:t>Parallel chunk I/O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8CD65-0C3D-4935-8300-F0A3DFC570C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11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Chunked storage layout</a:t>
            </a:r>
            <a:endParaRPr lang="en-US" dirty="0" smtClean="0"/>
          </a:p>
        </p:txBody>
      </p:sp>
      <p:sp>
        <p:nvSpPr>
          <p:cNvPr id="27648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Chunking – a dataset is partitioned in fixed-size multi-dimensional tiles or chunks</a:t>
            </a:r>
          </a:p>
          <a:p>
            <a:r>
              <a:rPr lang="en-US" dirty="0" smtClean="0"/>
              <a:t>Each chunk is stored as contiguous block</a:t>
            </a:r>
          </a:p>
          <a:p>
            <a:r>
              <a:rPr lang="en-US" dirty="0" smtClean="0"/>
              <a:t>HDF5 library treats each chunk as atomic object for I/O</a:t>
            </a:r>
          </a:p>
          <a:p>
            <a:r>
              <a:rPr lang="en-US" dirty="0" smtClean="0"/>
              <a:t>Greatly affects performance and file sizes</a:t>
            </a:r>
          </a:p>
          <a:p>
            <a:r>
              <a:rPr lang="en-US" dirty="0" smtClean="0"/>
              <a:t>Use for </a:t>
            </a:r>
          </a:p>
          <a:p>
            <a:pPr lvl="1"/>
            <a:r>
              <a:rPr lang="en-US" dirty="0"/>
              <a:t>datasets with filters (checksum, compression)</a:t>
            </a:r>
          </a:p>
          <a:p>
            <a:pPr lvl="1"/>
            <a:r>
              <a:rPr lang="en-US" dirty="0"/>
              <a:t>sub-setting of big datasets</a:t>
            </a:r>
          </a:p>
          <a:p>
            <a:pPr lvl="1"/>
            <a:r>
              <a:rPr lang="en-US" dirty="0" smtClean="0"/>
              <a:t>extendible datasets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9744-8CDF-1440-9B6F-B239FD1969B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External storage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855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storage layout</a:t>
            </a:r>
          </a:p>
        </p:txBody>
      </p:sp>
      <p:sp>
        <p:nvSpPr>
          <p:cNvPr id="2764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Dataset raw data is stored in an external file(s) that should be kept together with the HDF5 file</a:t>
            </a:r>
          </a:p>
          <a:p>
            <a:r>
              <a:rPr lang="en-US" dirty="0" smtClean="0"/>
              <a:t>Layout in the external file is specified by an application</a:t>
            </a:r>
          </a:p>
          <a:p>
            <a:r>
              <a:rPr lang="en-US" dirty="0" smtClean="0"/>
              <a:t>An easy way to make legacy data available to HDF5 library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9744-8CDF-1440-9B6F-B239FD1969B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9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4343400" y="4343400"/>
            <a:ext cx="4572000" cy="685800"/>
          </a:xfrm>
          <a:prstGeom prst="rect">
            <a:avLst/>
          </a:prstGeom>
          <a:solidFill>
            <a:srgbClr val="008000">
              <a:alpha val="25000"/>
            </a:srgb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storage layout</a:t>
            </a:r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D61B-78F7-1C4D-82CF-46604DF240B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381000" y="990600"/>
            <a:ext cx="8382000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b"/>
          <a:lstStyle/>
          <a:p>
            <a:pPr marL="228600" indent="-228600" algn="r" eaLnBrk="0" hangingPunct="0">
              <a:tabLst>
                <a:tab pos="3206750" algn="ctr"/>
              </a:tabLst>
              <a:defRPr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0645" name="Rectangle 5"/>
          <p:cNvSpPr>
            <a:spLocks noChangeArrowheads="1"/>
          </p:cNvSpPr>
          <p:nvPr/>
        </p:nvSpPr>
        <p:spPr bwMode="auto">
          <a:xfrm>
            <a:off x="457200" y="1162050"/>
            <a:ext cx="3886200" cy="2133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 algn="r">
              <a:lnSpc>
                <a:spcPct val="70000"/>
              </a:lnSpc>
              <a:defRPr/>
            </a:pPr>
            <a:r>
              <a:rPr lang="en-US" sz="2000" dirty="0">
                <a:latin typeface="Arial"/>
                <a:cs typeface="Arial"/>
              </a:rPr>
              <a:t>Metadata </a:t>
            </a:r>
            <a:r>
              <a:rPr lang="en-US" sz="2000" dirty="0" smtClean="0">
                <a:latin typeface="Arial"/>
                <a:cs typeface="Arial"/>
              </a:rPr>
              <a:t>cache (MDC)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0664" name="Rectangle 24" descr="Large grid"/>
          <p:cNvSpPr>
            <a:spLocks noChangeArrowheads="1"/>
          </p:cNvSpPr>
          <p:nvPr/>
        </p:nvSpPr>
        <p:spPr bwMode="auto">
          <a:xfrm>
            <a:off x="5334000" y="1600200"/>
            <a:ext cx="3124200" cy="838200"/>
          </a:xfrm>
          <a:prstGeom prst="rect">
            <a:avLst/>
          </a:prstGeom>
          <a:pattFill prst="dotGrid">
            <a:fgClr>
              <a:schemeClr val="accent6">
                <a:lumMod val="75000"/>
              </a:schemeClr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0667" name="Text Box 27"/>
          <p:cNvSpPr txBox="1">
            <a:spLocks noChangeArrowheads="1"/>
          </p:cNvSpPr>
          <p:nvPr/>
        </p:nvSpPr>
        <p:spPr bwMode="auto">
          <a:xfrm>
            <a:off x="5638800" y="1831975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>
                <a:latin typeface="Arial"/>
                <a:cs typeface="Arial"/>
              </a:rPr>
              <a:t>Dataset array data</a:t>
            </a:r>
          </a:p>
        </p:txBody>
      </p:sp>
      <p:sp>
        <p:nvSpPr>
          <p:cNvPr id="240668" name="AutoShape 28"/>
          <p:cNvSpPr>
            <a:spLocks noChangeArrowheads="1"/>
          </p:cNvSpPr>
          <p:nvPr/>
        </p:nvSpPr>
        <p:spPr bwMode="auto">
          <a:xfrm>
            <a:off x="2895600" y="1833563"/>
            <a:ext cx="1062038" cy="757237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85800" y="2000250"/>
            <a:ext cx="18288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Dataset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header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381000" y="4343401"/>
            <a:ext cx="3733800" cy="685799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3" name="Rectangle 22" descr="Large grid"/>
          <p:cNvSpPr>
            <a:spLocks noChangeArrowheads="1"/>
          </p:cNvSpPr>
          <p:nvPr/>
        </p:nvSpPr>
        <p:spPr bwMode="auto">
          <a:xfrm>
            <a:off x="4724400" y="4359275"/>
            <a:ext cx="1828800" cy="669925"/>
          </a:xfrm>
          <a:prstGeom prst="rect">
            <a:avLst/>
          </a:prstGeom>
          <a:pattFill prst="dotGrid">
            <a:fgClr>
              <a:schemeClr val="folHlink"/>
            </a:fgClr>
            <a:bgClr>
              <a:srgbClr val="FFFFFF"/>
            </a:bgClr>
          </a:pattFill>
          <a:ln w="9525">
            <a:solidFill>
              <a:srgbClr val="3366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 dirty="0">
                <a:cs typeface="+mn-cs"/>
              </a:rPr>
              <a:t> </a:t>
            </a:r>
            <a:r>
              <a:rPr lang="en-US" sz="2000" b="1" dirty="0" smtClean="0">
                <a:cs typeface="+mn-cs"/>
              </a:rPr>
              <a:t>  </a:t>
            </a:r>
            <a:endParaRPr lang="en-US" sz="2000" b="1" dirty="0">
              <a:cs typeface="+mn-cs"/>
            </a:endParaRP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304800" y="3886200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Arial"/>
                <a:cs typeface="Arial"/>
              </a:rPr>
              <a:t>HDF5 </a:t>
            </a:r>
            <a:r>
              <a:rPr lang="en-US" sz="2000" dirty="0" smtClean="0">
                <a:latin typeface="Arial"/>
                <a:cs typeface="Arial"/>
              </a:rPr>
              <a:t>file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4724400" y="3810000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 smtClean="0">
                <a:latin typeface="Arial"/>
                <a:cs typeface="Arial"/>
              </a:rPr>
              <a:t>Unix/Windows file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1676400" y="4343400"/>
            <a:ext cx="2438400" cy="685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 algn="r">
              <a:lnSpc>
                <a:spcPct val="70000"/>
              </a:lnSpc>
              <a:defRPr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7230" y="5791200"/>
            <a:ext cx="8755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Metadata is stored in HDF5 file. </a:t>
            </a:r>
          </a:p>
          <a:p>
            <a:r>
              <a:rPr lang="en-US" dirty="0" smtClean="0">
                <a:latin typeface="Arial"/>
                <a:cs typeface="Arial"/>
              </a:rPr>
              <a:t>Raw data is stored in a separate file as specified by application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1981200" y="4343400"/>
            <a:ext cx="18288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Dataset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header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219200" y="2590800"/>
            <a:ext cx="838200" cy="175260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7" name="Rectangle 22" descr="Large grid"/>
          <p:cNvSpPr>
            <a:spLocks noChangeArrowheads="1"/>
          </p:cNvSpPr>
          <p:nvPr/>
        </p:nvSpPr>
        <p:spPr bwMode="auto">
          <a:xfrm>
            <a:off x="7162800" y="4343400"/>
            <a:ext cx="1295400" cy="669925"/>
          </a:xfrm>
          <a:prstGeom prst="rect">
            <a:avLst/>
          </a:prstGeom>
          <a:pattFill prst="dotGrid">
            <a:fgClr>
              <a:schemeClr val="folHlink"/>
            </a:fgClr>
            <a:bgClr>
              <a:srgbClr val="FFFFFF"/>
            </a:bgClr>
          </a:pattFill>
          <a:ln w="9525">
            <a:solidFill>
              <a:srgbClr val="3366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>
                <a:cs typeface="+mn-cs"/>
              </a:rPr>
              <a:t> 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4724400" y="2438400"/>
            <a:ext cx="609600" cy="1905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7239000" y="2438400"/>
            <a:ext cx="0" cy="1905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8458200" y="2438400"/>
            <a:ext cx="0" cy="1905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3" name="Text Box 29"/>
          <p:cNvSpPr txBox="1">
            <a:spLocks noChangeArrowheads="1"/>
          </p:cNvSpPr>
          <p:nvPr/>
        </p:nvSpPr>
        <p:spPr bwMode="auto">
          <a:xfrm>
            <a:off x="5486400" y="1066800"/>
            <a:ext cx="3200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 smtClean="0">
                <a:latin typeface="Arial"/>
                <a:cs typeface="Arial"/>
              </a:rPr>
              <a:t>Application memory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12" name="Elbow Connector 11"/>
          <p:cNvCxnSpPr>
            <a:stCxn id="36" idx="0"/>
          </p:cNvCxnSpPr>
          <p:nvPr/>
        </p:nvCxnSpPr>
        <p:spPr bwMode="auto">
          <a:xfrm rot="5400000" flipH="1" flipV="1">
            <a:off x="3763963" y="3154363"/>
            <a:ext cx="320675" cy="2057400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41" idx="2"/>
          </p:cNvCxnSpPr>
          <p:nvPr/>
        </p:nvCxnSpPr>
        <p:spPr bwMode="auto">
          <a:xfrm rot="5400000" flipH="1" flipV="1">
            <a:off x="3778250" y="4076700"/>
            <a:ext cx="69850" cy="1835150"/>
          </a:xfrm>
          <a:prstGeom prst="bentConnector4">
            <a:avLst>
              <a:gd name="adj1" fmla="val -327273"/>
              <a:gd name="adj2" fmla="val 74913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Elbow Connector 49"/>
          <p:cNvCxnSpPr>
            <a:stCxn id="41" idx="2"/>
          </p:cNvCxnSpPr>
          <p:nvPr/>
        </p:nvCxnSpPr>
        <p:spPr bwMode="auto">
          <a:xfrm rot="5400000" flipH="1" flipV="1">
            <a:off x="4997451" y="2857499"/>
            <a:ext cx="69850" cy="4273552"/>
          </a:xfrm>
          <a:prstGeom prst="bentConnector4">
            <a:avLst>
              <a:gd name="adj1" fmla="val -327273"/>
              <a:gd name="adj2" fmla="val 60698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 flipH="1">
            <a:off x="6553200" y="2438400"/>
            <a:ext cx="609600" cy="1905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90203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25"/>
          <a:stretch/>
        </p:blipFill>
        <p:spPr bwMode="auto">
          <a:xfrm>
            <a:off x="508000" y="0"/>
            <a:ext cx="8128000" cy="661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6132" name="Rectangle 4"/>
          <p:cNvSpPr>
            <a:spLocks noGrp="1" noChangeArrowheads="1"/>
          </p:cNvSpPr>
          <p:nvPr>
            <p:ph type="title"/>
          </p:nvPr>
        </p:nvSpPr>
        <p:spPr>
          <a:xfrm>
            <a:off x="5562600" y="457200"/>
            <a:ext cx="3200400" cy="2209800"/>
          </a:xfrm>
        </p:spPr>
        <p:txBody>
          <a:bodyPr/>
          <a:lstStyle/>
          <a:p>
            <a:r>
              <a:rPr lang="en-US" sz="5400" b="1" i="1" dirty="0" smtClean="0"/>
              <a:t>SCEC </a:t>
            </a:r>
            <a:r>
              <a:rPr lang="en-US" sz="5400" b="1" i="1" dirty="0" err="1" smtClean="0"/>
              <a:t>TeraShake</a:t>
            </a:r>
            <a:endParaRPr lang="en-US" b="1" i="1" dirty="0">
              <a:solidFill>
                <a:srgbClr val="FFCC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2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SCEC </a:t>
            </a:r>
            <a:r>
              <a:rPr lang="en-US" dirty="0" err="1" smtClean="0"/>
              <a:t>TeraShake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Southern California Earthquake Center digital library publishes scientific data generated by seismic wave propagation simulations.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output from a single simulation may be as large as 50 Terabytes of data and 400,000 files. The total size of the digital library is over 130 Terabytes with nearly three million files.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8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TeraShake</a:t>
            </a:r>
            <a:r>
              <a:rPr lang="en-US" dirty="0"/>
              <a:t> Surface Seismograms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4D Array (1.2 TB)</a:t>
            </a:r>
          </a:p>
          <a:p>
            <a:pPr lvl="1"/>
            <a:r>
              <a:rPr lang="en-US" dirty="0"/>
              <a:t>Time (22,728) </a:t>
            </a:r>
          </a:p>
          <a:p>
            <a:pPr lvl="1"/>
            <a:r>
              <a:rPr lang="en-US" dirty="0"/>
              <a:t>Horizontal (3,000) </a:t>
            </a:r>
          </a:p>
          <a:p>
            <a:pPr lvl="1"/>
            <a:r>
              <a:rPr lang="en-US" dirty="0"/>
              <a:t>Vertical (1,500) </a:t>
            </a:r>
          </a:p>
          <a:p>
            <a:pPr lvl="1"/>
            <a:r>
              <a:rPr lang="en-US" dirty="0"/>
              <a:t>Vector Component (3)</a:t>
            </a:r>
          </a:p>
          <a:p>
            <a:r>
              <a:rPr lang="en-US" dirty="0"/>
              <a:t>Each file:</a:t>
            </a:r>
          </a:p>
          <a:p>
            <a:pPr lvl="1"/>
            <a:r>
              <a:rPr lang="en-US" dirty="0"/>
              <a:t>22,728 x 3,000 x 5 x 1</a:t>
            </a:r>
          </a:p>
          <a:p>
            <a:pPr lvl="1"/>
            <a:r>
              <a:rPr lang="en-US" dirty="0"/>
              <a:t>1,363,680,000 Bytes</a:t>
            </a:r>
          </a:p>
          <a:p>
            <a:r>
              <a:rPr lang="en-US" dirty="0" err="1"/>
              <a:t>TeraShake</a:t>
            </a:r>
            <a:r>
              <a:rPr lang="en-US" dirty="0"/>
              <a:t> scenario</a:t>
            </a:r>
          </a:p>
          <a:p>
            <a:pPr lvl="1"/>
            <a:r>
              <a:rPr lang="en-US" dirty="0"/>
              <a:t>900 </a:t>
            </a:r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peak_ns_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62100"/>
            <a:ext cx="4495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BC851-09AD-FE43-ACEE-1C9FAD17D4A2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HDF5 File</a:t>
            </a:r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0" y="3383280"/>
            <a:ext cx="5626100" cy="1615440"/>
          </a:xfrm>
          <a:prstGeom prst="rect">
            <a:avLst/>
          </a:prstGeom>
        </p:spPr>
      </p:pic>
      <p:sp>
        <p:nvSpPr>
          <p:cNvPr id="5" name="AutoShape 30"/>
          <p:cNvSpPr>
            <a:spLocks noChangeArrowheads="1"/>
          </p:cNvSpPr>
          <p:nvPr/>
        </p:nvSpPr>
        <p:spPr bwMode="auto">
          <a:xfrm>
            <a:off x="958850" y="1859280"/>
            <a:ext cx="1008063" cy="950913"/>
          </a:xfrm>
          <a:prstGeom prst="can">
            <a:avLst>
              <a:gd name="adj" fmla="val 19292"/>
            </a:avLst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400" b="0">
                <a:latin typeface="Times" pitchFamily="18" charset="0"/>
                <a:cs typeface="Arial" charset="0"/>
              </a:rPr>
              <a:t>HDF5</a:t>
            </a:r>
          </a:p>
          <a:p>
            <a:pPr algn="ctr"/>
            <a:r>
              <a:rPr lang="en-US" sz="2400" b="0">
                <a:latin typeface="Times" pitchFamily="18" charset="0"/>
                <a:cs typeface="Arial" charset="0"/>
              </a:rPr>
              <a:t>File</a:t>
            </a:r>
          </a:p>
        </p:txBody>
      </p:sp>
      <p:sp>
        <p:nvSpPr>
          <p:cNvPr id="6" name="AutoShape 31"/>
          <p:cNvSpPr>
            <a:spLocks noChangeArrowheads="1"/>
          </p:cNvSpPr>
          <p:nvPr/>
        </p:nvSpPr>
        <p:spPr bwMode="auto">
          <a:xfrm>
            <a:off x="2787650" y="1935480"/>
            <a:ext cx="1295400" cy="762000"/>
          </a:xfrm>
          <a:prstGeom prst="diamond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b="0">
                <a:solidFill>
                  <a:schemeClr val="accent1"/>
                </a:solidFill>
                <a:latin typeface="Times" pitchFamily="18" charset="0"/>
                <a:cs typeface="Arial" charset="0"/>
              </a:rPr>
              <a:t>32-bit </a:t>
            </a:r>
          </a:p>
          <a:p>
            <a:pPr algn="ctr"/>
            <a:r>
              <a:rPr lang="en-US" sz="1600" b="0">
                <a:solidFill>
                  <a:schemeClr val="accent1"/>
                </a:solidFill>
                <a:latin typeface="Times" pitchFamily="18" charset="0"/>
                <a:cs typeface="Arial" charset="0"/>
              </a:rPr>
              <a:t>float</a:t>
            </a:r>
          </a:p>
        </p:txBody>
      </p:sp>
      <p:sp>
        <p:nvSpPr>
          <p:cNvPr id="7" name="AutoShape 32"/>
          <p:cNvSpPr>
            <a:spLocks noChangeArrowheads="1"/>
          </p:cNvSpPr>
          <p:nvPr/>
        </p:nvSpPr>
        <p:spPr bwMode="auto">
          <a:xfrm>
            <a:off x="882650" y="3840480"/>
            <a:ext cx="1035050" cy="838200"/>
          </a:xfrm>
          <a:prstGeom prst="cube">
            <a:avLst>
              <a:gd name="adj" fmla="val 16287"/>
            </a:avLst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latin typeface="Times" pitchFamily="18" charset="0"/>
                <a:cs typeface="Arial" charset="0"/>
              </a:rPr>
              <a:t>22,728</a:t>
            </a:r>
          </a:p>
          <a:p>
            <a:pPr algn="ctr"/>
            <a:r>
              <a:rPr lang="en-US" sz="1600" b="0" dirty="0">
                <a:latin typeface="Times" pitchFamily="18" charset="0"/>
                <a:cs typeface="Arial" charset="0"/>
              </a:rPr>
              <a:t>3,000</a:t>
            </a:r>
          </a:p>
          <a:p>
            <a:pPr algn="ctr"/>
            <a:r>
              <a:rPr lang="en-US" sz="1600" b="0" dirty="0">
                <a:latin typeface="Times" pitchFamily="18" charset="0"/>
                <a:cs typeface="Arial" charset="0"/>
              </a:rPr>
              <a:t>25</a:t>
            </a:r>
          </a:p>
        </p:txBody>
      </p:sp>
      <p:cxnSp>
        <p:nvCxnSpPr>
          <p:cNvPr id="8" name="AutoShape 33"/>
          <p:cNvCxnSpPr>
            <a:cxnSpLocks noChangeShapeType="1"/>
            <a:stCxn id="5" idx="4"/>
            <a:endCxn id="6" idx="1"/>
          </p:cNvCxnSpPr>
          <p:nvPr/>
        </p:nvCxnSpPr>
        <p:spPr bwMode="auto">
          <a:xfrm flipV="1">
            <a:off x="1966913" y="2316480"/>
            <a:ext cx="820737" cy="19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AutoShape 34"/>
          <p:cNvCxnSpPr>
            <a:cxnSpLocks noChangeShapeType="1"/>
            <a:stCxn id="5" idx="3"/>
            <a:endCxn id="7" idx="0"/>
          </p:cNvCxnSpPr>
          <p:nvPr/>
        </p:nvCxnSpPr>
        <p:spPr bwMode="auto">
          <a:xfrm>
            <a:off x="1463675" y="2810193"/>
            <a:ext cx="4763" cy="10302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35"/>
          <p:cNvCxnSpPr>
            <a:cxnSpLocks noChangeShapeType="1"/>
            <a:stCxn id="7" idx="5"/>
          </p:cNvCxnSpPr>
          <p:nvPr/>
        </p:nvCxnSpPr>
        <p:spPr bwMode="auto">
          <a:xfrm flipV="1">
            <a:off x="1917700" y="3545205"/>
            <a:ext cx="717550" cy="6461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36"/>
          <p:cNvCxnSpPr>
            <a:cxnSpLocks noChangeShapeType="1"/>
            <a:stCxn id="7" idx="5"/>
          </p:cNvCxnSpPr>
          <p:nvPr/>
        </p:nvCxnSpPr>
        <p:spPr bwMode="auto">
          <a:xfrm flipV="1">
            <a:off x="1917700" y="3867468"/>
            <a:ext cx="717550" cy="323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37"/>
          <p:cNvCxnSpPr>
            <a:cxnSpLocks noChangeShapeType="1"/>
            <a:stCxn id="7" idx="5"/>
          </p:cNvCxnSpPr>
          <p:nvPr/>
        </p:nvCxnSpPr>
        <p:spPr bwMode="auto">
          <a:xfrm flipV="1">
            <a:off x="1917700" y="4189730"/>
            <a:ext cx="71755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38"/>
          <p:cNvCxnSpPr>
            <a:cxnSpLocks noChangeShapeType="1"/>
            <a:stCxn id="7" idx="5"/>
          </p:cNvCxnSpPr>
          <p:nvPr/>
        </p:nvCxnSpPr>
        <p:spPr bwMode="auto">
          <a:xfrm>
            <a:off x="1917700" y="4191318"/>
            <a:ext cx="717550" cy="320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39"/>
          <p:cNvCxnSpPr>
            <a:cxnSpLocks noChangeShapeType="1"/>
            <a:stCxn id="7" idx="5"/>
          </p:cNvCxnSpPr>
          <p:nvPr/>
        </p:nvCxnSpPr>
        <p:spPr bwMode="auto">
          <a:xfrm>
            <a:off x="1917700" y="4191318"/>
            <a:ext cx="717550" cy="642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3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6" descr="http://upload.wikimedia.org/wikipedia/commons/1/10/Wiki_03_young_paz_standing_next_to_Piper_Cub_J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9861"/>
            <a:ext cx="6400800" cy="61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8031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Compact storage layout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04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 storage layout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F9744-8CDF-1440-9B6F-B239FD1969B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76485" name="Rectangle 5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Raw data  and metadata stored together</a:t>
            </a:r>
          </a:p>
          <a:p>
            <a:r>
              <a:rPr lang="en-US" dirty="0" smtClean="0"/>
              <a:t>Raw data read/written with metadata</a:t>
            </a:r>
          </a:p>
          <a:p>
            <a:r>
              <a:rPr lang="en-US" dirty="0" smtClean="0"/>
              <a:t>Use for small (few K) datasets to minimize small I/O operations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627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compact dataset</a:t>
            </a:r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D61B-78F7-1C4D-82CF-46604DF240BE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381000" y="990600"/>
            <a:ext cx="8382000" cy="2438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b"/>
          <a:lstStyle/>
          <a:p>
            <a:pPr marL="228600" indent="-228600" algn="r" eaLnBrk="0" hangingPunct="0">
              <a:tabLst>
                <a:tab pos="3206750" algn="ctr"/>
              </a:tabLst>
              <a:defRPr/>
            </a:pPr>
            <a:r>
              <a:rPr lang="en-US" sz="2000" dirty="0">
                <a:latin typeface="Arial"/>
                <a:cs typeface="Arial"/>
              </a:rPr>
              <a:t>Application</a:t>
            </a:r>
            <a:r>
              <a:rPr lang="en-US" sz="2000" b="1" dirty="0">
                <a:cs typeface="+mn-cs"/>
              </a:rPr>
              <a:t> </a:t>
            </a:r>
            <a:r>
              <a:rPr lang="en-US" sz="2000" dirty="0">
                <a:latin typeface="Arial"/>
                <a:cs typeface="Arial"/>
              </a:rPr>
              <a:t>memory</a:t>
            </a:r>
          </a:p>
        </p:txBody>
      </p:sp>
      <p:sp>
        <p:nvSpPr>
          <p:cNvPr id="240645" name="Rectangle 5"/>
          <p:cNvSpPr>
            <a:spLocks noChangeArrowheads="1"/>
          </p:cNvSpPr>
          <p:nvPr/>
        </p:nvSpPr>
        <p:spPr bwMode="auto">
          <a:xfrm>
            <a:off x="457200" y="1162050"/>
            <a:ext cx="3886200" cy="2133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 algn="r">
              <a:lnSpc>
                <a:spcPct val="70000"/>
              </a:lnSpc>
              <a:defRPr/>
            </a:pPr>
            <a:r>
              <a:rPr lang="en-US" sz="2000" dirty="0">
                <a:latin typeface="Arial"/>
                <a:cs typeface="Arial"/>
              </a:rPr>
              <a:t>Metadata </a:t>
            </a:r>
            <a:r>
              <a:rPr lang="en-US" sz="2000" dirty="0" smtClean="0">
                <a:latin typeface="Arial"/>
                <a:cs typeface="Arial"/>
              </a:rPr>
              <a:t>cache (MDC)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0664" name="Rectangle 24" descr="Large grid"/>
          <p:cNvSpPr>
            <a:spLocks noChangeArrowheads="1"/>
          </p:cNvSpPr>
          <p:nvPr/>
        </p:nvSpPr>
        <p:spPr bwMode="auto">
          <a:xfrm>
            <a:off x="5334000" y="1600200"/>
            <a:ext cx="3124200" cy="838200"/>
          </a:xfrm>
          <a:prstGeom prst="rect">
            <a:avLst/>
          </a:prstGeom>
          <a:pattFill prst="dotGrid">
            <a:fgClr>
              <a:schemeClr val="accent6">
                <a:lumMod val="75000"/>
              </a:schemeClr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0667" name="Text Box 27"/>
          <p:cNvSpPr txBox="1">
            <a:spLocks noChangeArrowheads="1"/>
          </p:cNvSpPr>
          <p:nvPr/>
        </p:nvSpPr>
        <p:spPr bwMode="auto">
          <a:xfrm>
            <a:off x="5638800" y="1831975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>
                <a:latin typeface="Arial"/>
                <a:cs typeface="Arial"/>
              </a:rPr>
              <a:t>Dataset array data</a:t>
            </a:r>
          </a:p>
        </p:txBody>
      </p:sp>
      <p:sp>
        <p:nvSpPr>
          <p:cNvPr id="240668" name="AutoShape 28"/>
          <p:cNvSpPr>
            <a:spLocks noChangeArrowheads="1"/>
          </p:cNvSpPr>
          <p:nvPr/>
        </p:nvSpPr>
        <p:spPr bwMode="auto">
          <a:xfrm>
            <a:off x="2895600" y="1833563"/>
            <a:ext cx="1062038" cy="757237"/>
          </a:xfrm>
          <a:prstGeom prst="flowChartMultidocumen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85800" y="2000250"/>
            <a:ext cx="18288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Dataset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header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381000" y="4876800"/>
            <a:ext cx="8458200" cy="7016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457200" y="5089525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  <a:flatTx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000" dirty="0" smtClean="0">
                <a:latin typeface="Arial"/>
                <a:cs typeface="Arial"/>
              </a:rPr>
              <a:t>HDF5 File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2362200" y="4892675"/>
            <a:ext cx="6324600" cy="66992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 algn="r">
              <a:lnSpc>
                <a:spcPct val="70000"/>
              </a:lnSpc>
              <a:defRPr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667000" y="4860925"/>
            <a:ext cx="1828800" cy="68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Dataset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header</a:t>
            </a:r>
          </a:p>
        </p:txBody>
      </p:sp>
      <p:cxnSp>
        <p:nvCxnSpPr>
          <p:cNvPr id="8" name="Straight Arrow Connector 7"/>
          <p:cNvCxnSpPr>
            <a:stCxn id="2" idx="2"/>
            <a:endCxn id="41" idx="0"/>
          </p:cNvCxnSpPr>
          <p:nvPr/>
        </p:nvCxnSpPr>
        <p:spPr bwMode="auto">
          <a:xfrm>
            <a:off x="1600200" y="2609850"/>
            <a:ext cx="1981200" cy="2251075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914400" y="5943600"/>
            <a:ext cx="6856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Raw data is written when object header is written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ectangle 22" descr="Large grid"/>
          <p:cNvSpPr>
            <a:spLocks noChangeArrowheads="1"/>
          </p:cNvSpPr>
          <p:nvPr/>
        </p:nvSpPr>
        <p:spPr bwMode="auto">
          <a:xfrm>
            <a:off x="4495800" y="4876800"/>
            <a:ext cx="3200400" cy="685800"/>
          </a:xfrm>
          <a:prstGeom prst="rect">
            <a:avLst/>
          </a:prstGeom>
          <a:pattFill prst="dotGrid">
            <a:fgClr>
              <a:schemeClr val="folHlink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2000" b="1">
                <a:cs typeface="+mn-cs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667000" y="4876800"/>
            <a:ext cx="5029200" cy="6858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85800" y="2590800"/>
            <a:ext cx="1828800" cy="304800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5" name="Straight Arrow Connector 4"/>
          <p:cNvCxnSpPr>
            <a:stCxn id="240664" idx="1"/>
            <a:endCxn id="3" idx="3"/>
          </p:cNvCxnSpPr>
          <p:nvPr/>
        </p:nvCxnSpPr>
        <p:spPr bwMode="auto">
          <a:xfrm flipH="1">
            <a:off x="2514600" y="2019300"/>
            <a:ext cx="2819400" cy="7239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3008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3" grpId="0" animBg="1"/>
      <p:bldP spid="6" grpId="0" animBg="1"/>
      <p:bldP spid="6" grpId="1" animBg="1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Virtual file drivers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27042-40D0-458A-9FF3-692E022B63D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7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 bwMode="auto">
          <a:xfrm>
            <a:off x="304800" y="5257800"/>
            <a:ext cx="8382000" cy="533400"/>
          </a:xfrm>
          <a:prstGeom prst="ellipse">
            <a:avLst/>
          </a:prstGeom>
          <a:solidFill>
            <a:srgbClr val="22D8FF">
              <a:alpha val="27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Layers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AFBD-F6C1-4BBC-BE16-6ABDE0D892EA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914400" y="1214735"/>
            <a:ext cx="5029200" cy="53340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8029" y="1214735"/>
            <a:ext cx="25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Application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14400" y="3276600"/>
            <a:ext cx="50292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8029" y="3348335"/>
            <a:ext cx="2254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Internals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60171" y="426273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VFD Layer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14400" y="4262734"/>
            <a:ext cx="5029200" cy="537866"/>
          </a:xfrm>
          <a:prstGeom prst="rect">
            <a:avLst/>
          </a:prstGeom>
          <a:solidFill>
            <a:schemeClr val="accent1">
              <a:lumMod val="75000"/>
              <a:alpha val="42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9081" y="5257800"/>
            <a:ext cx="146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file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0" y="1290935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Application buffer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914400" y="2209800"/>
            <a:ext cx="502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04826" y="2205335"/>
            <a:ext cx="3605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Object Layer (API)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0" y="2286000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H5Dwrite is called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96000" y="3276600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Data is prepared for I/O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96000" y="4324290"/>
            <a:ext cx="2895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File driver performs </a:t>
            </a:r>
          </a:p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I/O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Up-Down Arrow 41"/>
          <p:cNvSpPr/>
          <p:nvPr/>
        </p:nvSpPr>
        <p:spPr bwMode="auto">
          <a:xfrm>
            <a:off x="3352800" y="17481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0" name="Up-Down Arrow 69"/>
          <p:cNvSpPr/>
          <p:nvPr/>
        </p:nvSpPr>
        <p:spPr bwMode="auto">
          <a:xfrm>
            <a:off x="3352800" y="28149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1" name="Up-Down Arrow 70"/>
          <p:cNvSpPr/>
          <p:nvPr/>
        </p:nvSpPr>
        <p:spPr bwMode="auto">
          <a:xfrm>
            <a:off x="3352800" y="38055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2" name="Up-Down Arrow 71"/>
          <p:cNvSpPr/>
          <p:nvPr/>
        </p:nvSpPr>
        <p:spPr bwMode="auto">
          <a:xfrm>
            <a:off x="3352800" y="47961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63" name="Straight Connector 62"/>
          <p:cNvCxnSpPr>
            <a:stCxn id="25" idx="2"/>
            <a:endCxn id="60" idx="0"/>
          </p:cNvCxnSpPr>
          <p:nvPr/>
        </p:nvCxnSpPr>
        <p:spPr bwMode="auto">
          <a:xfrm>
            <a:off x="7543800" y="1691045"/>
            <a:ext cx="0" cy="59495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60" idx="2"/>
            <a:endCxn id="61" idx="0"/>
          </p:cNvCxnSpPr>
          <p:nvPr/>
        </p:nvCxnSpPr>
        <p:spPr bwMode="auto">
          <a:xfrm>
            <a:off x="7543800" y="2686110"/>
            <a:ext cx="0" cy="59049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stCxn id="61" idx="2"/>
            <a:endCxn id="62" idx="0"/>
          </p:cNvCxnSpPr>
          <p:nvPr/>
        </p:nvCxnSpPr>
        <p:spPr bwMode="auto">
          <a:xfrm>
            <a:off x="7543800" y="3676710"/>
            <a:ext cx="0" cy="64758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Arrow Connector 76"/>
          <p:cNvCxnSpPr>
            <a:stCxn id="62" idx="2"/>
          </p:cNvCxnSpPr>
          <p:nvPr/>
        </p:nvCxnSpPr>
        <p:spPr bwMode="auto">
          <a:xfrm>
            <a:off x="7543800" y="5032176"/>
            <a:ext cx="0" cy="30182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" name="Oval 1"/>
          <p:cNvSpPr/>
          <p:nvPr/>
        </p:nvSpPr>
        <p:spPr bwMode="auto">
          <a:xfrm>
            <a:off x="533400" y="3962400"/>
            <a:ext cx="5867400" cy="1148953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5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98"/>
          <p:cNvSpPr>
            <a:spLocks noChangeArrowheads="1"/>
          </p:cNvSpPr>
          <p:nvPr/>
        </p:nvSpPr>
        <p:spPr bwMode="auto">
          <a:xfrm>
            <a:off x="228600" y="5334000"/>
            <a:ext cx="8686800" cy="76200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3" name="Rectangle 77"/>
          <p:cNvSpPr>
            <a:spLocks noChangeArrowheads="1"/>
          </p:cNvSpPr>
          <p:nvPr/>
        </p:nvSpPr>
        <p:spPr bwMode="auto">
          <a:xfrm>
            <a:off x="228600" y="1905000"/>
            <a:ext cx="8686800" cy="1143000"/>
          </a:xfrm>
          <a:prstGeom prst="rect">
            <a:avLst/>
          </a:prstGeom>
          <a:solidFill>
            <a:srgbClr val="0000FF">
              <a:alpha val="5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228600" y="5410200"/>
            <a:ext cx="8686800" cy="1143000"/>
          </a:xfrm>
          <a:prstGeom prst="rect">
            <a:avLst/>
          </a:prstGeom>
          <a:solidFill>
            <a:srgbClr val="92D050">
              <a:alpha val="4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5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010400" cy="533400"/>
          </a:xfrm>
        </p:spPr>
        <p:txBody>
          <a:bodyPr/>
          <a:lstStyle/>
          <a:p>
            <a:r>
              <a:rPr lang="en-US" alt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t>HDF5 Software Layers &amp; Storage</a:t>
            </a:r>
          </a:p>
        </p:txBody>
      </p:sp>
      <p:sp>
        <p:nvSpPr>
          <p:cNvPr id="46086" name="Rectangle 13"/>
          <p:cNvSpPr>
            <a:spLocks noChangeArrowheads="1"/>
          </p:cNvSpPr>
          <p:nvPr/>
        </p:nvSpPr>
        <p:spPr bwMode="auto">
          <a:xfrm>
            <a:off x="762000" y="5464175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>
                <a:latin typeface="Calibri" pitchFamily="34" charset="0"/>
              </a:rPr>
              <a:t>HDF5 File Format</a:t>
            </a:r>
          </a:p>
        </p:txBody>
      </p:sp>
      <p:sp>
        <p:nvSpPr>
          <p:cNvPr id="46087" name="Flowchart: Document 8"/>
          <p:cNvSpPr>
            <a:spLocks noChangeArrowheads="1"/>
          </p:cNvSpPr>
          <p:nvPr/>
        </p:nvSpPr>
        <p:spPr bwMode="auto">
          <a:xfrm>
            <a:off x="24384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88" name="Rectangle 15"/>
          <p:cNvSpPr>
            <a:spLocks noChangeArrowheads="1"/>
          </p:cNvSpPr>
          <p:nvPr/>
        </p:nvSpPr>
        <p:spPr bwMode="auto">
          <a:xfrm>
            <a:off x="2971800" y="5791200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File</a:t>
            </a:r>
          </a:p>
        </p:txBody>
      </p:sp>
      <p:sp>
        <p:nvSpPr>
          <p:cNvPr id="46089" name="Flowchart: Document 9"/>
          <p:cNvSpPr>
            <a:spLocks noChangeArrowheads="1"/>
          </p:cNvSpPr>
          <p:nvPr/>
        </p:nvSpPr>
        <p:spPr bwMode="auto">
          <a:xfrm>
            <a:off x="4114800" y="59436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0" name="Flowchart: Document 10"/>
          <p:cNvSpPr>
            <a:spLocks noChangeArrowheads="1"/>
          </p:cNvSpPr>
          <p:nvPr/>
        </p:nvSpPr>
        <p:spPr bwMode="auto">
          <a:xfrm>
            <a:off x="39624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1" name="Rectangle 16"/>
          <p:cNvSpPr>
            <a:spLocks noChangeArrowheads="1"/>
          </p:cNvSpPr>
          <p:nvPr/>
        </p:nvSpPr>
        <p:spPr bwMode="auto">
          <a:xfrm>
            <a:off x="4648200" y="5715000"/>
            <a:ext cx="83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Split </a:t>
            </a:r>
            <a:br>
              <a:rPr lang="en-US" altLang="en-US" sz="1800">
                <a:latin typeface="Calibri" pitchFamily="34" charset="0"/>
              </a:rPr>
            </a:br>
            <a:r>
              <a:rPr lang="en-US" altLang="en-US" sz="1800">
                <a:latin typeface="Calibri" pitchFamily="34" charset="0"/>
              </a:rPr>
              <a:t>Files</a:t>
            </a:r>
          </a:p>
        </p:txBody>
      </p:sp>
      <p:sp>
        <p:nvSpPr>
          <p:cNvPr id="46092" name="Rectangle 17"/>
          <p:cNvSpPr>
            <a:spLocks noChangeArrowheads="1"/>
          </p:cNvSpPr>
          <p:nvPr/>
        </p:nvSpPr>
        <p:spPr bwMode="auto">
          <a:xfrm>
            <a:off x="6400800" y="5562600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File on Parallel Filesystem</a:t>
            </a:r>
          </a:p>
        </p:txBody>
      </p:sp>
      <p:sp>
        <p:nvSpPr>
          <p:cNvPr id="46093" name="Flowchart: Magnetic Disk 5"/>
          <p:cNvSpPr>
            <a:spLocks noChangeArrowheads="1"/>
          </p:cNvSpPr>
          <p:nvPr/>
        </p:nvSpPr>
        <p:spPr bwMode="auto">
          <a:xfrm>
            <a:off x="5562600" y="55626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4" name="Flowchart: Magnetic Disk 6"/>
          <p:cNvSpPr>
            <a:spLocks noChangeArrowheads="1"/>
          </p:cNvSpPr>
          <p:nvPr/>
        </p:nvSpPr>
        <p:spPr bwMode="auto">
          <a:xfrm>
            <a:off x="5715000" y="57150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5" name="Flowchart: Magnetic Disk 7"/>
          <p:cNvSpPr>
            <a:spLocks noChangeArrowheads="1"/>
          </p:cNvSpPr>
          <p:nvPr/>
        </p:nvSpPr>
        <p:spPr bwMode="auto">
          <a:xfrm>
            <a:off x="5867400" y="5867400"/>
            <a:ext cx="533400" cy="609600"/>
          </a:xfrm>
          <a:prstGeom prst="flowChartMagneticDisk">
            <a:avLst/>
          </a:prstGeom>
          <a:solidFill>
            <a:srgbClr val="C0626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6" name="Flowchart: Document 18"/>
          <p:cNvSpPr>
            <a:spLocks noChangeArrowheads="1"/>
          </p:cNvSpPr>
          <p:nvPr/>
        </p:nvSpPr>
        <p:spPr bwMode="auto">
          <a:xfrm>
            <a:off x="5638800" y="5791200"/>
            <a:ext cx="533400" cy="457200"/>
          </a:xfrm>
          <a:prstGeom prst="flowChartDocument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097" name="Rectangle 25"/>
          <p:cNvSpPr>
            <a:spLocks noChangeArrowheads="1"/>
          </p:cNvSpPr>
          <p:nvPr/>
        </p:nvSpPr>
        <p:spPr bwMode="auto">
          <a:xfrm>
            <a:off x="8077200" y="5807075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alibri" pitchFamily="34" charset="0"/>
              </a:rPr>
              <a:t>Other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2022" y="5553670"/>
            <a:ext cx="50555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D919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46099" name="Rectangle 28"/>
          <p:cNvSpPr>
            <a:spLocks noChangeArrowheads="1"/>
          </p:cNvSpPr>
          <p:nvPr/>
        </p:nvSpPr>
        <p:spPr bwMode="auto">
          <a:xfrm>
            <a:off x="228600" y="4191000"/>
            <a:ext cx="8686800" cy="1143000"/>
          </a:xfrm>
          <a:prstGeom prst="rect">
            <a:avLst/>
          </a:prstGeom>
          <a:solidFill>
            <a:srgbClr val="0000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0" name="Rectangle 29"/>
          <p:cNvSpPr>
            <a:spLocks noChangeArrowheads="1"/>
          </p:cNvSpPr>
          <p:nvPr/>
        </p:nvSpPr>
        <p:spPr bwMode="auto">
          <a:xfrm>
            <a:off x="609600" y="4964113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I/O Drivers</a:t>
            </a:r>
          </a:p>
        </p:txBody>
      </p:sp>
      <p:sp>
        <p:nvSpPr>
          <p:cNvPr id="46101" name="Rectangle 30"/>
          <p:cNvSpPr>
            <a:spLocks noChangeArrowheads="1"/>
          </p:cNvSpPr>
          <p:nvPr/>
        </p:nvSpPr>
        <p:spPr bwMode="auto">
          <a:xfrm>
            <a:off x="685800" y="4271963"/>
            <a:ext cx="152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latin typeface="Calibri" pitchFamily="34" charset="0"/>
              </a:rPr>
              <a:t>Virtual File Layer</a:t>
            </a:r>
          </a:p>
        </p:txBody>
      </p:sp>
      <p:sp>
        <p:nvSpPr>
          <p:cNvPr id="46102" name="Oval 31"/>
          <p:cNvSpPr>
            <a:spLocks noChangeArrowheads="1"/>
          </p:cNvSpPr>
          <p:nvPr/>
        </p:nvSpPr>
        <p:spPr bwMode="auto">
          <a:xfrm>
            <a:off x="22860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3" name="Rectangle 33"/>
          <p:cNvSpPr>
            <a:spLocks noChangeArrowheads="1"/>
          </p:cNvSpPr>
          <p:nvPr/>
        </p:nvSpPr>
        <p:spPr bwMode="auto">
          <a:xfrm>
            <a:off x="2286000" y="4495800"/>
            <a:ext cx="83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Posix I/O</a:t>
            </a:r>
          </a:p>
        </p:txBody>
      </p:sp>
      <p:sp>
        <p:nvSpPr>
          <p:cNvPr id="46104" name="Oval 37"/>
          <p:cNvSpPr>
            <a:spLocks noChangeArrowheads="1"/>
          </p:cNvSpPr>
          <p:nvPr/>
        </p:nvSpPr>
        <p:spPr bwMode="auto">
          <a:xfrm>
            <a:off x="38862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5" name="Rectangle 38"/>
          <p:cNvSpPr>
            <a:spLocks noChangeArrowheads="1"/>
          </p:cNvSpPr>
          <p:nvPr/>
        </p:nvSpPr>
        <p:spPr bwMode="auto">
          <a:xfrm>
            <a:off x="3886200" y="4459288"/>
            <a:ext cx="83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Split Files</a:t>
            </a:r>
          </a:p>
        </p:txBody>
      </p:sp>
      <p:sp>
        <p:nvSpPr>
          <p:cNvPr id="46106" name="Oval 40"/>
          <p:cNvSpPr>
            <a:spLocks noChangeArrowheads="1"/>
          </p:cNvSpPr>
          <p:nvPr/>
        </p:nvSpPr>
        <p:spPr bwMode="auto">
          <a:xfrm>
            <a:off x="54864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7" name="Rectangle 41"/>
          <p:cNvSpPr>
            <a:spLocks noChangeArrowheads="1"/>
          </p:cNvSpPr>
          <p:nvPr/>
        </p:nvSpPr>
        <p:spPr bwMode="auto">
          <a:xfrm>
            <a:off x="5486400" y="4614863"/>
            <a:ext cx="838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MPI I/O</a:t>
            </a:r>
          </a:p>
        </p:txBody>
      </p:sp>
      <p:sp>
        <p:nvSpPr>
          <p:cNvPr id="46108" name="Oval 43"/>
          <p:cNvSpPr>
            <a:spLocks noChangeArrowheads="1"/>
          </p:cNvSpPr>
          <p:nvPr/>
        </p:nvSpPr>
        <p:spPr bwMode="auto">
          <a:xfrm>
            <a:off x="7505700" y="4495800"/>
            <a:ext cx="838200" cy="609600"/>
          </a:xfrm>
          <a:prstGeom prst="ellips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09" name="Rectangle 44"/>
          <p:cNvSpPr>
            <a:spLocks noChangeArrowheads="1"/>
          </p:cNvSpPr>
          <p:nvPr/>
        </p:nvSpPr>
        <p:spPr bwMode="auto">
          <a:xfrm>
            <a:off x="7467600" y="4572000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Custom</a:t>
            </a:r>
          </a:p>
        </p:txBody>
      </p:sp>
      <p:sp>
        <p:nvSpPr>
          <p:cNvPr id="52" name="Down Arrow 51"/>
          <p:cNvSpPr/>
          <p:nvPr/>
        </p:nvSpPr>
        <p:spPr bwMode="auto">
          <a:xfrm>
            <a:off x="41910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3" name="Down Arrow 52"/>
          <p:cNvSpPr/>
          <p:nvPr/>
        </p:nvSpPr>
        <p:spPr bwMode="auto">
          <a:xfrm>
            <a:off x="57912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4" name="Down Arrow 53"/>
          <p:cNvSpPr/>
          <p:nvPr/>
        </p:nvSpPr>
        <p:spPr bwMode="auto">
          <a:xfrm>
            <a:off x="78486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6113" name="Rectangle 54"/>
          <p:cNvSpPr>
            <a:spLocks noChangeArrowheads="1"/>
          </p:cNvSpPr>
          <p:nvPr/>
        </p:nvSpPr>
        <p:spPr bwMode="auto">
          <a:xfrm>
            <a:off x="228600" y="3048000"/>
            <a:ext cx="8686800" cy="1143000"/>
          </a:xfrm>
          <a:prstGeom prst="rect">
            <a:avLst/>
          </a:prstGeom>
          <a:solidFill>
            <a:srgbClr val="0000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14" name="Rectangle 55"/>
          <p:cNvSpPr>
            <a:spLocks noChangeArrowheads="1"/>
          </p:cNvSpPr>
          <p:nvPr/>
        </p:nvSpPr>
        <p:spPr bwMode="auto">
          <a:xfrm>
            <a:off x="609600" y="3429000"/>
            <a:ext cx="1676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Internals</a:t>
            </a:r>
          </a:p>
        </p:txBody>
      </p:sp>
      <p:sp>
        <p:nvSpPr>
          <p:cNvPr id="46115" name="Flowchart: Punched Tape 56"/>
          <p:cNvSpPr>
            <a:spLocks noChangeArrowheads="1"/>
          </p:cNvSpPr>
          <p:nvPr/>
        </p:nvSpPr>
        <p:spPr bwMode="auto">
          <a:xfrm>
            <a:off x="22860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16" name="Rectangle 57"/>
          <p:cNvSpPr>
            <a:spLocks noChangeArrowheads="1"/>
          </p:cNvSpPr>
          <p:nvPr/>
        </p:nvSpPr>
        <p:spPr bwMode="auto">
          <a:xfrm>
            <a:off x="2286000" y="3352800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Memory Mgmt</a:t>
            </a:r>
          </a:p>
        </p:txBody>
      </p:sp>
      <p:sp>
        <p:nvSpPr>
          <p:cNvPr id="46117" name="Flowchart: Punched Tape 60"/>
          <p:cNvSpPr>
            <a:spLocks noChangeArrowheads="1"/>
          </p:cNvSpPr>
          <p:nvPr/>
        </p:nvSpPr>
        <p:spPr bwMode="auto">
          <a:xfrm>
            <a:off x="3314700" y="3276600"/>
            <a:ext cx="11430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18" name="Rectangle 61"/>
          <p:cNvSpPr>
            <a:spLocks noChangeArrowheads="1"/>
          </p:cNvSpPr>
          <p:nvPr/>
        </p:nvSpPr>
        <p:spPr bwMode="auto">
          <a:xfrm>
            <a:off x="3276600" y="3352800"/>
            <a:ext cx="121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Datatype Conversion</a:t>
            </a:r>
          </a:p>
        </p:txBody>
      </p:sp>
      <p:sp>
        <p:nvSpPr>
          <p:cNvPr id="46119" name="Flowchart: Punched Tape 64"/>
          <p:cNvSpPr>
            <a:spLocks noChangeArrowheads="1"/>
          </p:cNvSpPr>
          <p:nvPr/>
        </p:nvSpPr>
        <p:spPr bwMode="auto">
          <a:xfrm>
            <a:off x="44196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0" name="Rectangle 65"/>
          <p:cNvSpPr>
            <a:spLocks noChangeArrowheads="1"/>
          </p:cNvSpPr>
          <p:nvPr/>
        </p:nvSpPr>
        <p:spPr bwMode="auto">
          <a:xfrm>
            <a:off x="4495800" y="347345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Filters</a:t>
            </a:r>
          </a:p>
        </p:txBody>
      </p:sp>
      <p:sp>
        <p:nvSpPr>
          <p:cNvPr id="46121" name="Flowchart: Punched Tape 63"/>
          <p:cNvSpPr>
            <a:spLocks noChangeArrowheads="1"/>
          </p:cNvSpPr>
          <p:nvPr/>
        </p:nvSpPr>
        <p:spPr bwMode="auto">
          <a:xfrm>
            <a:off x="54864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2" name="Rectangle 66"/>
          <p:cNvSpPr>
            <a:spLocks noChangeArrowheads="1"/>
          </p:cNvSpPr>
          <p:nvPr/>
        </p:nvSpPr>
        <p:spPr bwMode="auto">
          <a:xfrm>
            <a:off x="5486400" y="3352800"/>
            <a:ext cx="99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Chunked Storage</a:t>
            </a:r>
          </a:p>
        </p:txBody>
      </p:sp>
      <p:sp>
        <p:nvSpPr>
          <p:cNvPr id="46123" name="Flowchart: Punched Tape 68"/>
          <p:cNvSpPr>
            <a:spLocks noChangeArrowheads="1"/>
          </p:cNvSpPr>
          <p:nvPr/>
        </p:nvSpPr>
        <p:spPr bwMode="auto">
          <a:xfrm>
            <a:off x="6553200" y="3276600"/>
            <a:ext cx="12954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4" name="Rectangle 69"/>
          <p:cNvSpPr>
            <a:spLocks noChangeArrowheads="1"/>
          </p:cNvSpPr>
          <p:nvPr/>
        </p:nvSpPr>
        <p:spPr bwMode="auto">
          <a:xfrm>
            <a:off x="6599238" y="3352800"/>
            <a:ext cx="1203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Version Compatibility</a:t>
            </a:r>
          </a:p>
        </p:txBody>
      </p:sp>
      <p:sp>
        <p:nvSpPr>
          <p:cNvPr id="46125" name="Flowchart: Punched Tape 72"/>
          <p:cNvSpPr>
            <a:spLocks noChangeArrowheads="1"/>
          </p:cNvSpPr>
          <p:nvPr/>
        </p:nvSpPr>
        <p:spPr bwMode="auto">
          <a:xfrm>
            <a:off x="7848600" y="3276600"/>
            <a:ext cx="1066800" cy="762000"/>
          </a:xfrm>
          <a:prstGeom prst="flowChartPunchedTape">
            <a:avLst/>
          </a:prstGeom>
          <a:solidFill>
            <a:srgbClr val="DD919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46126" name="Rectangle 73"/>
          <p:cNvSpPr>
            <a:spLocks noChangeArrowheads="1"/>
          </p:cNvSpPr>
          <p:nvPr/>
        </p:nvSpPr>
        <p:spPr bwMode="auto">
          <a:xfrm>
            <a:off x="7886700" y="335280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latin typeface="Calibri" pitchFamily="34" charset="0"/>
              </a:rPr>
              <a:t>and so on…</a:t>
            </a:r>
          </a:p>
        </p:txBody>
      </p:sp>
      <p:sp>
        <p:nvSpPr>
          <p:cNvPr id="46127" name="Rectangle 78"/>
          <p:cNvSpPr>
            <a:spLocks noChangeArrowheads="1"/>
          </p:cNvSpPr>
          <p:nvPr/>
        </p:nvSpPr>
        <p:spPr bwMode="auto">
          <a:xfrm>
            <a:off x="685800" y="1905000"/>
            <a:ext cx="1905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Language</a:t>
            </a:r>
          </a:p>
          <a:p>
            <a:pPr algn="ctr" eaLnBrk="1" hangingPunct="1"/>
            <a:r>
              <a:rPr lang="en-US" altLang="en-US" sz="2000">
                <a:latin typeface="Calibri" pitchFamily="34" charset="0"/>
              </a:rPr>
              <a:t>Interfaces</a:t>
            </a:r>
          </a:p>
        </p:txBody>
      </p:sp>
      <p:sp>
        <p:nvSpPr>
          <p:cNvPr id="46128" name="Rectangle 79"/>
          <p:cNvSpPr>
            <a:spLocks noChangeArrowheads="1"/>
          </p:cNvSpPr>
          <p:nvPr/>
        </p:nvSpPr>
        <p:spPr bwMode="auto">
          <a:xfrm>
            <a:off x="533400" y="2590800"/>
            <a:ext cx="220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C, Fortran, C++</a:t>
            </a:r>
          </a:p>
        </p:txBody>
      </p:sp>
      <p:sp>
        <p:nvSpPr>
          <p:cNvPr id="88" name="Round Diagonal Corner Rectangle 87"/>
          <p:cNvSpPr/>
          <p:nvPr/>
        </p:nvSpPr>
        <p:spPr bwMode="auto">
          <a:xfrm>
            <a:off x="2646363" y="1905000"/>
            <a:ext cx="2992437" cy="1143000"/>
          </a:xfrm>
          <a:prstGeom prst="round2DiagRect">
            <a:avLst/>
          </a:prstGeom>
          <a:solidFill>
            <a:srgbClr val="DD919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6130" name="Rectangle 81"/>
          <p:cNvSpPr>
            <a:spLocks noChangeArrowheads="1"/>
          </p:cNvSpPr>
          <p:nvPr/>
        </p:nvSpPr>
        <p:spPr bwMode="auto">
          <a:xfrm>
            <a:off x="2438400" y="2090738"/>
            <a:ext cx="339566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200">
                <a:latin typeface="Calibri" pitchFamily="34" charset="0"/>
              </a:rPr>
              <a:t>HDF5 Data Model Objects</a:t>
            </a:r>
            <a:r>
              <a:rPr lang="en-US" altLang="en-US">
                <a:latin typeface="Calibri" pitchFamily="34" charset="0"/>
              </a:rPr>
              <a:t/>
            </a:r>
            <a:br>
              <a:rPr lang="en-US" altLang="en-US">
                <a:latin typeface="Calibri" pitchFamily="34" charset="0"/>
              </a:rPr>
            </a:br>
            <a:r>
              <a:rPr lang="en-US" altLang="en-US" sz="1600">
                <a:latin typeface="Calibri" pitchFamily="34" charset="0"/>
              </a:rPr>
              <a:t>Groups, Datasets, Attributes, …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91" name="Round Diagonal Corner Rectangle 90"/>
          <p:cNvSpPr/>
          <p:nvPr/>
        </p:nvSpPr>
        <p:spPr bwMode="auto">
          <a:xfrm>
            <a:off x="5692775" y="1905000"/>
            <a:ext cx="2895600" cy="1143000"/>
          </a:xfrm>
          <a:prstGeom prst="round2DiagRect">
            <a:avLst/>
          </a:prstGeom>
          <a:solidFill>
            <a:srgbClr val="DD919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6132" name="Rectangle 91"/>
          <p:cNvSpPr>
            <a:spLocks noChangeArrowheads="1"/>
          </p:cNvSpPr>
          <p:nvPr/>
        </p:nvSpPr>
        <p:spPr bwMode="auto">
          <a:xfrm>
            <a:off x="5443538" y="2057400"/>
            <a:ext cx="3395662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Calibri" pitchFamily="34" charset="0"/>
              </a:rPr>
              <a:t>Tunable Properties</a:t>
            </a:r>
            <a:br>
              <a:rPr lang="en-US" altLang="en-US">
                <a:latin typeface="Calibri" pitchFamily="34" charset="0"/>
              </a:rPr>
            </a:br>
            <a:r>
              <a:rPr lang="en-US" altLang="en-US" sz="1600">
                <a:latin typeface="Calibri" pitchFamily="34" charset="0"/>
              </a:rPr>
              <a:t>Chunk Size, I/O Driver, … 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228600" y="1905000"/>
            <a:ext cx="381000" cy="3429000"/>
          </a:xfrm>
          <a:prstGeom prst="rect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HDF5 Library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228600" y="5410200"/>
            <a:ext cx="381000" cy="1143000"/>
          </a:xfrm>
          <a:prstGeom prst="rect">
            <a:avLst/>
          </a:prstGeom>
          <a:solidFill>
            <a:srgbClr val="009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Storage</a:t>
            </a:r>
          </a:p>
        </p:txBody>
      </p:sp>
      <p:sp>
        <p:nvSpPr>
          <p:cNvPr id="46135" name="Rectangle 97"/>
          <p:cNvSpPr>
            <a:spLocks noChangeArrowheads="1"/>
          </p:cNvSpPr>
          <p:nvPr/>
        </p:nvSpPr>
        <p:spPr bwMode="auto">
          <a:xfrm>
            <a:off x="228600" y="1828800"/>
            <a:ext cx="8686800" cy="762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101" name="Flowchart: Data 100"/>
          <p:cNvSpPr/>
          <p:nvPr/>
        </p:nvSpPr>
        <p:spPr bwMode="auto">
          <a:xfrm>
            <a:off x="3581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 </a:t>
            </a:r>
            <a:r>
              <a:rPr lang="en-US" sz="1600" dirty="0">
                <a:latin typeface="Calibri"/>
                <a:ea typeface="Calibri"/>
                <a:cs typeface="Calibri"/>
              </a:rPr>
              <a:t>h5dump</a:t>
            </a:r>
          </a:p>
          <a:p>
            <a:pPr algn="ctr"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tool</a:t>
            </a:r>
          </a:p>
        </p:txBody>
      </p:sp>
      <p:sp>
        <p:nvSpPr>
          <p:cNvPr id="103" name="Flowchart: Data 102"/>
          <p:cNvSpPr/>
          <p:nvPr/>
        </p:nvSpPr>
        <p:spPr bwMode="auto">
          <a:xfrm>
            <a:off x="2438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9144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 sz="1600">
              <a:latin typeface="Calibri" pitchFamily="34" charset="0"/>
            </a:endParaRPr>
          </a:p>
          <a:p>
            <a:pPr eaLnBrk="1" hangingPunct="1"/>
            <a:endParaRPr lang="en-US" altLang="en-US" sz="1600">
              <a:latin typeface="Calibri" pitchFamily="34" charset="0"/>
            </a:endParaRPr>
          </a:p>
          <a:p>
            <a:pPr eaLnBrk="1" hangingPunct="1"/>
            <a:r>
              <a:rPr lang="en-US" altLang="en-US" sz="1600">
                <a:latin typeface="Calibri" pitchFamily="34" charset="0"/>
              </a:rPr>
              <a:t>High Level</a:t>
            </a:r>
          </a:p>
          <a:p>
            <a:pPr eaLnBrk="1" hangingPunct="1"/>
            <a:r>
              <a:rPr lang="en-US" altLang="en-US" sz="1600">
                <a:latin typeface="Calibri" pitchFamily="34" charset="0"/>
              </a:rPr>
              <a:t>APIs</a:t>
            </a:r>
            <a:endParaRPr lang="en-US" altLang="en-US" sz="1600" i="1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108" name="Flowchart: Data 107"/>
          <p:cNvSpPr/>
          <p:nvPr/>
        </p:nvSpPr>
        <p:spPr bwMode="auto">
          <a:xfrm>
            <a:off x="59436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rIns="0" anchor="ctr" anchorCtr="1"/>
          <a:lstStyle/>
          <a:p>
            <a:pPr>
              <a:defRPr/>
            </a:pPr>
            <a:r>
              <a:rPr lang="en-US" sz="1600" dirty="0" err="1">
                <a:latin typeface="Calibri"/>
                <a:ea typeface="Calibri"/>
                <a:cs typeface="Calibri"/>
              </a:rPr>
              <a:t>HDFview</a:t>
            </a:r>
            <a:endParaRPr lang="en-US" sz="1600" dirty="0"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en-US" sz="1600" i="1" dirty="0">
                <a:latin typeface="Calibri"/>
                <a:ea typeface="Calibri"/>
                <a:cs typeface="Calibri"/>
              </a:rPr>
              <a:t>    tool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228600" y="914400"/>
            <a:ext cx="3810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rIns="0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Tools</a:t>
            </a:r>
          </a:p>
        </p:txBody>
      </p:sp>
      <p:sp>
        <p:nvSpPr>
          <p:cNvPr id="110" name="Flowchart: Data 109"/>
          <p:cNvSpPr/>
          <p:nvPr/>
        </p:nvSpPr>
        <p:spPr bwMode="auto">
          <a:xfrm>
            <a:off x="48006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Calibri" pitchFamily="34" charset="0"/>
              </a:rPr>
              <a:t>  h5repack</a:t>
            </a:r>
          </a:p>
          <a:p>
            <a:pPr eaLnBrk="1" hangingPunct="1"/>
            <a:r>
              <a:rPr lang="en-US" altLang="en-US" sz="1600" i="1">
                <a:latin typeface="Calibri" pitchFamily="34" charset="0"/>
              </a:rPr>
              <a:t>   tool</a:t>
            </a:r>
            <a:endParaRPr lang="en-US" altLang="en-US">
              <a:latin typeface="Calibri" pitchFamily="34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6705600" y="1600200"/>
            <a:ext cx="15240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Java Interface</a:t>
            </a:r>
          </a:p>
        </p:txBody>
      </p:sp>
      <p:sp>
        <p:nvSpPr>
          <p:cNvPr id="115" name="Down Arrow 114"/>
          <p:cNvSpPr/>
          <p:nvPr/>
        </p:nvSpPr>
        <p:spPr bwMode="auto">
          <a:xfrm>
            <a:off x="2590800" y="5105400"/>
            <a:ext cx="152400" cy="685800"/>
          </a:xfrm>
          <a:prstGeom prst="downArrow">
            <a:avLst/>
          </a:prstGeom>
          <a:gradFill flip="none" rotWithShape="1">
            <a:gsLst>
              <a:gs pos="0">
                <a:srgbClr val="C06262"/>
              </a:gs>
              <a:gs pos="50000">
                <a:srgbClr val="F28380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71" name="Flowchart: Data 102"/>
          <p:cNvSpPr/>
          <p:nvPr/>
        </p:nvSpPr>
        <p:spPr bwMode="auto">
          <a:xfrm>
            <a:off x="1295400" y="914400"/>
            <a:ext cx="1143000" cy="91440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9144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 sz="1600">
              <a:latin typeface="Calibri" pitchFamily="34" charset="0"/>
            </a:endParaRPr>
          </a:p>
          <a:p>
            <a:pPr eaLnBrk="1" hangingPunct="1"/>
            <a:r>
              <a:rPr lang="en-US" altLang="en-US" sz="1600">
                <a:latin typeface="Calibri" pitchFamily="34" charset="0"/>
              </a:rPr>
              <a:t>…</a:t>
            </a:r>
            <a:endParaRPr lang="en-US" altLang="en-US" sz="1600" i="1">
              <a:latin typeface="Calibri" pitchFamily="34" charset="0"/>
            </a:endParaRPr>
          </a:p>
          <a:p>
            <a:pPr eaLnBrk="1" hangingPunct="1"/>
            <a:endParaRPr lang="en-US" altLang="en-US">
              <a:latin typeface="Calibr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2819400" y="914400"/>
            <a:ext cx="566738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API</a:t>
            </a:r>
          </a:p>
        </p:txBody>
      </p:sp>
      <p:sp>
        <p:nvSpPr>
          <p:cNvPr id="46145" name="Slide Number Placeholder 7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788F9909-665A-4783-8E9E-22A4CF2C4517}" type="slidenum">
              <a:rPr lang="en-US" altLang="en-US" sz="1200">
                <a:solidFill>
                  <a:schemeClr val="bg1"/>
                </a:solidFill>
                <a:latin typeface="Calibri" pitchFamily="34" charset="0"/>
              </a:rPr>
              <a:pPr eaLnBrk="1" hangingPunct="1"/>
              <a:t>85</a:t>
            </a:fld>
            <a:endParaRPr lang="en-US" altLang="en-US" sz="1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3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6629400"/>
            <a:ext cx="1905000" cy="2286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t>Nov 9 2013</a:t>
            </a:r>
          </a:p>
        </p:txBody>
      </p:sp>
    </p:spTree>
    <p:extLst>
      <p:ext uri="{BB962C8B-B14F-4D97-AF65-F5344CB8AC3E}">
        <p14:creationId xmlns:p14="http://schemas.microsoft.com/office/powerpoint/2010/main" val="403229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VFDs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604" y="1150080"/>
            <a:ext cx="32680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sec2</a:t>
            </a:r>
            <a:r>
              <a:rPr lang="en-US" sz="3200" baseline="30000" dirty="0" smtClean="0"/>
              <a:t>1</a:t>
            </a:r>
            <a:r>
              <a:rPr lang="en-US" sz="3200" dirty="0" smtClean="0"/>
              <a:t> </a:t>
            </a:r>
            <a:r>
              <a:rPr lang="en-US" sz="3200" i="1" dirty="0" smtClean="0">
                <a:solidFill>
                  <a:srgbClr val="FF0000"/>
                </a:solidFill>
              </a:rPr>
              <a:t>(default)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Windows</a:t>
            </a:r>
            <a:r>
              <a:rPr lang="en-US" sz="3200" baseline="30000" dirty="0" smtClean="0"/>
              <a:t>2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STDIO</a:t>
            </a:r>
            <a:r>
              <a:rPr lang="en-US" sz="3200" baseline="30000" dirty="0" smtClean="0"/>
              <a:t>3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core (in-memory)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2604" y="5453062"/>
            <a:ext cx="8801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Uses POSIX I/O (sec2 = "POSIX section 2")</a:t>
            </a:r>
          </a:p>
          <a:p>
            <a:r>
              <a:rPr lang="en-US" dirty="0"/>
              <a:t>2</a:t>
            </a:r>
            <a:r>
              <a:rPr lang="en-US" dirty="0" smtClean="0"/>
              <a:t>) Currently a wrapper for SEC2.  There is no driver which uses Win32 API calls.</a:t>
            </a:r>
          </a:p>
          <a:p>
            <a:r>
              <a:rPr lang="en-US" dirty="0"/>
              <a:t>3</a:t>
            </a:r>
            <a:r>
              <a:rPr lang="en-US" dirty="0" smtClean="0"/>
              <a:t>) "How to write a VFD" demo driver.  Not intended for production use.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0512" y="1143000"/>
            <a:ext cx="32680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log</a:t>
            </a:r>
          </a:p>
          <a:p>
            <a:pPr algn="ctr"/>
            <a:endParaRPr lang="en-US" sz="3200" dirty="0"/>
          </a:p>
          <a:p>
            <a:pPr algn="ctr"/>
            <a:r>
              <a:rPr lang="en-US" sz="3200" i="1" dirty="0" smtClean="0">
                <a:solidFill>
                  <a:srgbClr val="7030A0"/>
                </a:solidFill>
              </a:rPr>
              <a:t>split</a:t>
            </a:r>
          </a:p>
          <a:p>
            <a:pPr algn="ctr"/>
            <a:endParaRPr lang="en-US" sz="3200" dirty="0" smtClean="0">
              <a:solidFill>
                <a:srgbClr val="7030A0"/>
              </a:solidFill>
            </a:endParaRPr>
          </a:p>
          <a:p>
            <a:pPr algn="ctr"/>
            <a:r>
              <a:rPr lang="en-US" sz="3200" i="1" dirty="0" smtClean="0">
                <a:solidFill>
                  <a:srgbClr val="7030A0"/>
                </a:solidFill>
              </a:rPr>
              <a:t>multi</a:t>
            </a:r>
          </a:p>
          <a:p>
            <a:pPr algn="ctr"/>
            <a:endParaRPr lang="en-US" sz="3200" i="1" dirty="0" smtClean="0">
              <a:solidFill>
                <a:srgbClr val="7030A0"/>
              </a:solidFill>
            </a:endParaRPr>
          </a:p>
          <a:p>
            <a:pPr algn="ctr"/>
            <a:r>
              <a:rPr lang="en-US" sz="3200" i="1" dirty="0" smtClean="0">
                <a:solidFill>
                  <a:srgbClr val="7030A0"/>
                </a:solidFill>
              </a:rPr>
              <a:t>family</a:t>
            </a:r>
          </a:p>
          <a:p>
            <a:pPr algn="ctr"/>
            <a:endParaRPr lang="en-US" sz="32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3824568" y="2006215"/>
            <a:ext cx="2340407" cy="2839515"/>
          </a:xfrm>
          <a:prstGeom prst="roundRect">
            <a:avLst/>
          </a:prstGeom>
          <a:noFill/>
          <a:ln>
            <a:solidFill>
              <a:srgbClr val="CC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8800" y="3810000"/>
            <a:ext cx="2779234" cy="120032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30A0"/>
                </a:solidFill>
              </a:rPr>
              <a:t>"logical" VFDs which perform no I/O themselves</a:t>
            </a:r>
            <a:endParaRPr lang="en-US" sz="2400" dirty="0">
              <a:solidFill>
                <a:srgbClr val="7030A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2604" y="5212164"/>
            <a:ext cx="86480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07997" y="1150080"/>
            <a:ext cx="3036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MPI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MPI-POSIX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20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HDF5 filters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7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HDF5 filter?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transformation performed by the HDF5 library during I/O operations</a:t>
            </a:r>
          </a:p>
          <a:p>
            <a:pPr lvl="1"/>
            <a:r>
              <a:rPr lang="en-US" dirty="0" smtClean="0"/>
              <a:t>Built-in filters</a:t>
            </a:r>
          </a:p>
          <a:p>
            <a:pPr lvl="2"/>
            <a:r>
              <a:rPr lang="en-US" dirty="0" smtClean="0"/>
              <a:t>Come with the HDF5 library</a:t>
            </a:r>
          </a:p>
          <a:p>
            <a:pPr lvl="1"/>
            <a:r>
              <a:rPr lang="en-US" dirty="0" smtClean="0"/>
              <a:t>User-defined filters</a:t>
            </a:r>
          </a:p>
          <a:p>
            <a:pPr lvl="2"/>
            <a:r>
              <a:rPr lang="en-US" dirty="0" smtClean="0"/>
              <a:t>Written by  HDF5 users and/or available with some applications (h5py, PyTables)</a:t>
            </a:r>
          </a:p>
          <a:p>
            <a:pPr lvl="2"/>
            <a:r>
              <a:rPr lang="en-US" dirty="0" smtClean="0"/>
              <a:t>May be or may not be registered with The HDF Group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91D3-C79B-467C-9AA4-487CCCDFB73C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HDF5 Filters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A6822-8A2E-438A-8FF5-7FF0DBFC3E36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Built-in</a:t>
            </a:r>
          </a:p>
          <a:p>
            <a:pPr lvl="1"/>
            <a:r>
              <a:rPr lang="en-US" dirty="0" smtClean="0"/>
              <a:t>Algebraic data transformation</a:t>
            </a:r>
          </a:p>
          <a:p>
            <a:pPr lvl="1"/>
            <a:r>
              <a:rPr lang="en-US" dirty="0" smtClean="0"/>
              <a:t>Data shuffling</a:t>
            </a:r>
          </a:p>
          <a:p>
            <a:pPr lvl="1"/>
            <a:r>
              <a:rPr lang="en-US" dirty="0" smtClean="0"/>
              <a:t>Checksum</a:t>
            </a:r>
          </a:p>
          <a:p>
            <a:pPr lvl="1"/>
            <a:r>
              <a:rPr lang="en-US" dirty="0" smtClean="0"/>
              <a:t>Data compression</a:t>
            </a:r>
          </a:p>
          <a:p>
            <a:pPr lvl="2"/>
            <a:r>
              <a:rPr lang="en-US" dirty="0" smtClean="0"/>
              <a:t>Scale + offset, N-bit, GZIP, SZIP</a:t>
            </a:r>
          </a:p>
          <a:p>
            <a:r>
              <a:rPr lang="en-US" dirty="0" smtClean="0"/>
              <a:t>Community-supported compression filters</a:t>
            </a:r>
            <a:endParaRPr lang="en-US" altLang="ja-JP" dirty="0" smtClean="0"/>
          </a:p>
          <a:p>
            <a:pPr lvl="1"/>
            <a:r>
              <a:rPr lang="en-US" dirty="0" smtClean="0"/>
              <a:t>LZO, BZIP2, BLOSC, LZF, MAFISC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File:Pilot and crew members with plan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1346"/>
            <a:ext cx="7086600" cy="572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6114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filters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891D3-C79B-467C-9AA4-487CCCDFB73C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Filters are arranged in a pipeline so the output of one filter becomes the input of the next filter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1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sauce:</a:t>
            </a:r>
            <a:br>
              <a:rPr lang="en-US" dirty="0" smtClean="0"/>
            </a:br>
            <a:r>
              <a:rPr lang="en-US" dirty="0" smtClean="0"/>
              <a:t>Parallel HDF5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624F-03F1-47C1-8942-6E2047E6C68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2052" name="Picture 4" descr="http://lordaries.com/images/afghan/board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6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8624F-03F1-47C1-8942-6E2047E6C68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2054" name="Picture 6" descr="http://i3.sinaimg.cn/jc/hdphoto/2009/0512/U2142P27T162D302F3855DT200905121041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/>
          <a:stretch/>
        </p:blipFill>
        <p:spPr bwMode="auto">
          <a:xfrm>
            <a:off x="0" y="0"/>
            <a:ext cx="9144000" cy="67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77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parallel HDf5 design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ADFF9-2F2D-4D20-86DB-AD3DC4206D9A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PHDF5 requirements</a:t>
            </a:r>
            <a:endParaRPr lang="en-US" dirty="0"/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PHDF5 should allow multiple processes to perform I/O to an HDF5 file at the same time</a:t>
            </a:r>
          </a:p>
          <a:p>
            <a:r>
              <a:rPr lang="en-US" dirty="0" smtClean="0"/>
              <a:t>Single file image to all processes</a:t>
            </a:r>
          </a:p>
          <a:p>
            <a:r>
              <a:rPr lang="en-US" dirty="0" smtClean="0"/>
              <a:t>Compare with one file per process design:</a:t>
            </a:r>
          </a:p>
          <a:p>
            <a:pPr lvl="1"/>
            <a:r>
              <a:rPr lang="en-US" dirty="0" smtClean="0"/>
              <a:t>Expensive post processing</a:t>
            </a:r>
          </a:p>
          <a:p>
            <a:pPr lvl="1"/>
            <a:r>
              <a:rPr lang="en-US" dirty="0" smtClean="0"/>
              <a:t>Not usable by different number of processes</a:t>
            </a:r>
          </a:p>
          <a:p>
            <a:pPr lvl="1"/>
            <a:r>
              <a:rPr lang="en-US" dirty="0" smtClean="0"/>
              <a:t>Too many files produced for file system</a:t>
            </a:r>
          </a:p>
        </p:txBody>
      </p:sp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4557-1D45-4415-9B16-96EB5869AA55}" type="slidenum">
              <a:rPr lang="en-US" smtClean="0"/>
              <a:pPr/>
              <a:t>95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010892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PHDF5 requirements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rtl="0" eaLnBrk="1" fontAlgn="base" hangingPunct="1"/>
            <a:r>
              <a:rPr lang="en-US" dirty="0"/>
              <a:t>S</a:t>
            </a:r>
            <a:r>
              <a:rPr lang="en-US" sz="3200" dirty="0" smtClean="0">
                <a:solidFill>
                  <a:srgbClr val="000000"/>
                </a:solidFill>
                <a:effectLst/>
                <a:latin typeface="+mn-lt"/>
                <a:ea typeface="Arial" charset="0"/>
                <a:cs typeface="Arial" pitchFamily="34" charset="0"/>
              </a:rPr>
              <a:t>hould use a standard parallel I/O interface</a:t>
            </a:r>
            <a:endParaRPr lang="en-US" sz="3200" dirty="0" smtClean="0">
              <a:effectLst/>
            </a:endParaRPr>
          </a:p>
          <a:p>
            <a:pPr rtl="0" eaLnBrk="1" fontAlgn="base" hangingPunct="1"/>
            <a:r>
              <a:rPr lang="en-US" sz="3200" dirty="0" smtClean="0">
                <a:solidFill>
                  <a:srgbClr val="000000"/>
                </a:solidFill>
                <a:effectLst/>
                <a:latin typeface="+mn-lt"/>
                <a:ea typeface="Arial" charset="0"/>
                <a:cs typeface="Arial" pitchFamily="34" charset="0"/>
              </a:rPr>
              <a:t>Must be portable to different platforms</a:t>
            </a:r>
            <a:endParaRPr lang="en-US" dirty="0" smtClean="0">
              <a:effectLst/>
            </a:endParaRPr>
          </a:p>
          <a:p>
            <a:r>
              <a:rPr lang="en-US" dirty="0" smtClean="0"/>
              <a:t>Support Message Passing Interface (MPI) programming</a:t>
            </a:r>
          </a:p>
          <a:p>
            <a:r>
              <a:rPr lang="en-US" dirty="0" smtClean="0"/>
              <a:t>PHDF5 files compatible with serial HDF5 files</a:t>
            </a:r>
          </a:p>
          <a:p>
            <a:pPr lvl="1"/>
            <a:r>
              <a:rPr lang="en-US" dirty="0" smtClean="0"/>
              <a:t>Shareable between different serial or parallel platforms</a:t>
            </a:r>
          </a:p>
        </p:txBody>
      </p:sp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34557-1D45-4415-9B16-96EB5869AA55}" type="slidenum">
              <a:rPr lang="en-US" smtClean="0"/>
              <a:pPr/>
              <a:t>96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20811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 bwMode="auto">
          <a:xfrm>
            <a:off x="304800" y="5257800"/>
            <a:ext cx="8382000" cy="533400"/>
          </a:xfrm>
          <a:prstGeom prst="ellipse">
            <a:avLst/>
          </a:prstGeom>
          <a:solidFill>
            <a:srgbClr val="22D8FF">
              <a:alpha val="27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Layers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AFBD-F6C1-4BBC-BE16-6ABDE0D892EA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914400" y="1214735"/>
            <a:ext cx="5029200" cy="53340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8029" y="1214735"/>
            <a:ext cx="25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Application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14400" y="3276600"/>
            <a:ext cx="50292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8029" y="3348335"/>
            <a:ext cx="2254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Internals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60171" y="426273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VFD Layer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14400" y="4262734"/>
            <a:ext cx="5029200" cy="537866"/>
          </a:xfrm>
          <a:prstGeom prst="rect">
            <a:avLst/>
          </a:prstGeom>
          <a:solidFill>
            <a:schemeClr val="accent1">
              <a:lumMod val="75000"/>
              <a:alpha val="42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9081" y="5257800"/>
            <a:ext cx="146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file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0" y="1290935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Application buffer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914400" y="2209800"/>
            <a:ext cx="502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04826" y="2205335"/>
            <a:ext cx="3605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Object Layer (API)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0" y="2286000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H5Dwrite is called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96000" y="3276600"/>
            <a:ext cx="2895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Data is prepared for I/O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96000" y="4324290"/>
            <a:ext cx="2895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SEC2 driver performs </a:t>
            </a:r>
          </a:p>
          <a:p>
            <a:pPr algn="ctr" eaLnBrk="0" hangingPunct="0"/>
            <a:r>
              <a:rPr lang="en-US" sz="2000" dirty="0" smtClean="0">
                <a:latin typeface="Arial"/>
                <a:cs typeface="Arial"/>
              </a:rPr>
              <a:t>I/O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2" name="Up-Down Arrow 41"/>
          <p:cNvSpPr/>
          <p:nvPr/>
        </p:nvSpPr>
        <p:spPr bwMode="auto">
          <a:xfrm>
            <a:off x="3352800" y="17481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0" name="Up-Down Arrow 69"/>
          <p:cNvSpPr/>
          <p:nvPr/>
        </p:nvSpPr>
        <p:spPr bwMode="auto">
          <a:xfrm>
            <a:off x="3352800" y="28149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1" name="Up-Down Arrow 70"/>
          <p:cNvSpPr/>
          <p:nvPr/>
        </p:nvSpPr>
        <p:spPr bwMode="auto">
          <a:xfrm>
            <a:off x="3352800" y="38055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72" name="Up-Down Arrow 71"/>
          <p:cNvSpPr/>
          <p:nvPr/>
        </p:nvSpPr>
        <p:spPr bwMode="auto">
          <a:xfrm>
            <a:off x="3352800" y="4796135"/>
            <a:ext cx="304800" cy="457200"/>
          </a:xfrm>
          <a:prstGeom prst="upDownArrow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cxnSp>
        <p:nvCxnSpPr>
          <p:cNvPr id="63" name="Straight Connector 62"/>
          <p:cNvCxnSpPr>
            <a:stCxn id="25" idx="2"/>
            <a:endCxn id="60" idx="0"/>
          </p:cNvCxnSpPr>
          <p:nvPr/>
        </p:nvCxnSpPr>
        <p:spPr bwMode="auto">
          <a:xfrm>
            <a:off x="7543800" y="1691045"/>
            <a:ext cx="0" cy="594955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60" idx="2"/>
            <a:endCxn id="61" idx="0"/>
          </p:cNvCxnSpPr>
          <p:nvPr/>
        </p:nvCxnSpPr>
        <p:spPr bwMode="auto">
          <a:xfrm>
            <a:off x="7543800" y="2686110"/>
            <a:ext cx="0" cy="59049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stCxn id="61" idx="2"/>
            <a:endCxn id="62" idx="0"/>
          </p:cNvCxnSpPr>
          <p:nvPr/>
        </p:nvCxnSpPr>
        <p:spPr bwMode="auto">
          <a:xfrm>
            <a:off x="7543800" y="3676710"/>
            <a:ext cx="0" cy="64758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Arrow Connector 76"/>
          <p:cNvCxnSpPr>
            <a:stCxn id="62" idx="2"/>
          </p:cNvCxnSpPr>
          <p:nvPr/>
        </p:nvCxnSpPr>
        <p:spPr bwMode="auto">
          <a:xfrm>
            <a:off x="7543800" y="5032176"/>
            <a:ext cx="0" cy="30182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430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 bwMode="auto">
          <a:xfrm>
            <a:off x="838200" y="4343400"/>
            <a:ext cx="7010400" cy="533400"/>
          </a:xfrm>
          <a:prstGeom prst="ellipse">
            <a:avLst/>
          </a:prstGeom>
          <a:solidFill>
            <a:srgbClr val="22D8FF">
              <a:alpha val="27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6200" y="4953000"/>
            <a:ext cx="8991600" cy="16764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PHDF5 implementation layers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AFBD-F6C1-4BBC-BE16-6ABDE0D892EA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00200" y="990600"/>
            <a:ext cx="5029200" cy="533400"/>
          </a:xfrm>
          <a:prstGeom prst="rect">
            <a:avLst/>
          </a:prstGeom>
          <a:solidFill>
            <a:srgbClr val="008000">
              <a:alpha val="20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3829" y="990600"/>
            <a:ext cx="25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Application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81000" y="1981200"/>
            <a:ext cx="2286000" cy="762000"/>
          </a:xfrm>
          <a:prstGeom prst="ellipse">
            <a:avLst/>
          </a:prstGeom>
          <a:solidFill>
            <a:srgbClr val="3366FF">
              <a:alpha val="27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129135"/>
            <a:ext cx="220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Compute node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048000" y="1981200"/>
            <a:ext cx="2286000" cy="762000"/>
          </a:xfrm>
          <a:prstGeom prst="ellipse">
            <a:avLst/>
          </a:prstGeom>
          <a:solidFill>
            <a:srgbClr val="3366FF">
              <a:alpha val="27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4200" y="2129135"/>
            <a:ext cx="220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Compute node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15000" y="1981200"/>
            <a:ext cx="2286000" cy="762000"/>
          </a:xfrm>
          <a:prstGeom prst="ellipse">
            <a:avLst/>
          </a:prstGeom>
          <a:solidFill>
            <a:srgbClr val="3366FF">
              <a:alpha val="27000"/>
            </a:srgb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1200" y="2129135"/>
            <a:ext cx="220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Compute node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600200" y="3048000"/>
            <a:ext cx="50292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23829" y="3048000"/>
            <a:ext cx="2510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I/O Library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600200" y="3581400"/>
            <a:ext cx="5029200" cy="533400"/>
          </a:xfrm>
          <a:prstGeom prst="rect">
            <a:avLst/>
          </a:prstGeom>
          <a:solidFill>
            <a:schemeClr val="accent1">
              <a:lumMod val="75000"/>
              <a:alpha val="42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23829" y="3581400"/>
            <a:ext cx="225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MPI I/O Library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05425" y="4343400"/>
            <a:ext cx="4700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HDF5 file on Parallel File System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28600" y="5105400"/>
            <a:ext cx="8686800" cy="5334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14335" y="5162490"/>
            <a:ext cx="3234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2000" dirty="0">
                <a:latin typeface="Arial"/>
                <a:cs typeface="Arial"/>
              </a:rPr>
              <a:t>Switch network/I/O servers</a:t>
            </a:r>
          </a:p>
        </p:txBody>
      </p:sp>
      <p:sp>
        <p:nvSpPr>
          <p:cNvPr id="27" name="Can 26"/>
          <p:cNvSpPr/>
          <p:nvPr/>
        </p:nvSpPr>
        <p:spPr bwMode="auto">
          <a:xfrm>
            <a:off x="10668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8" name="Can 27"/>
          <p:cNvSpPr/>
          <p:nvPr/>
        </p:nvSpPr>
        <p:spPr bwMode="auto">
          <a:xfrm>
            <a:off x="16764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9" name="Can 28"/>
          <p:cNvSpPr/>
          <p:nvPr/>
        </p:nvSpPr>
        <p:spPr bwMode="auto">
          <a:xfrm>
            <a:off x="22860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0" name="Can 29"/>
          <p:cNvSpPr/>
          <p:nvPr/>
        </p:nvSpPr>
        <p:spPr bwMode="auto">
          <a:xfrm>
            <a:off x="28956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31" name="Can 30"/>
          <p:cNvSpPr/>
          <p:nvPr/>
        </p:nvSpPr>
        <p:spPr bwMode="auto">
          <a:xfrm>
            <a:off x="34290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2" name="Can 31"/>
          <p:cNvSpPr/>
          <p:nvPr/>
        </p:nvSpPr>
        <p:spPr bwMode="auto">
          <a:xfrm>
            <a:off x="40386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3" name="Can 32"/>
          <p:cNvSpPr/>
          <p:nvPr/>
        </p:nvSpPr>
        <p:spPr bwMode="auto">
          <a:xfrm>
            <a:off x="46482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4" name="Can 33"/>
          <p:cNvSpPr/>
          <p:nvPr/>
        </p:nvSpPr>
        <p:spPr bwMode="auto">
          <a:xfrm>
            <a:off x="52578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5" name="Can 34"/>
          <p:cNvSpPr/>
          <p:nvPr/>
        </p:nvSpPr>
        <p:spPr bwMode="auto">
          <a:xfrm>
            <a:off x="58674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6" name="Can 35"/>
          <p:cNvSpPr/>
          <p:nvPr/>
        </p:nvSpPr>
        <p:spPr bwMode="auto">
          <a:xfrm>
            <a:off x="64770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7" name="Can 36"/>
          <p:cNvSpPr/>
          <p:nvPr/>
        </p:nvSpPr>
        <p:spPr bwMode="auto">
          <a:xfrm>
            <a:off x="70866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8" name="Can 37"/>
          <p:cNvSpPr/>
          <p:nvPr/>
        </p:nvSpPr>
        <p:spPr bwMode="auto">
          <a:xfrm>
            <a:off x="7696200" y="5715000"/>
            <a:ext cx="304800" cy="533400"/>
          </a:xfrm>
          <a:prstGeom prst="can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81200" y="6248400"/>
            <a:ext cx="508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Disk architecture and layout of data on disk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 flipH="1">
            <a:off x="1828800" y="1524000"/>
            <a:ext cx="6096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9" name="Straight Arrow Connector 48"/>
          <p:cNvCxnSpPr>
            <a:endCxn id="12" idx="0"/>
          </p:cNvCxnSpPr>
          <p:nvPr/>
        </p:nvCxnSpPr>
        <p:spPr bwMode="auto">
          <a:xfrm>
            <a:off x="4191000" y="1524000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5867400" y="1524000"/>
            <a:ext cx="6858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4" name="Straight Arrow Connector 63"/>
          <p:cNvCxnSpPr>
            <a:stCxn id="10" idx="4"/>
          </p:cNvCxnSpPr>
          <p:nvPr/>
        </p:nvCxnSpPr>
        <p:spPr bwMode="auto">
          <a:xfrm>
            <a:off x="1524000" y="2743200"/>
            <a:ext cx="7620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6" name="Straight Arrow Connector 65"/>
          <p:cNvCxnSpPr>
            <a:stCxn id="16" idx="4"/>
          </p:cNvCxnSpPr>
          <p:nvPr/>
        </p:nvCxnSpPr>
        <p:spPr bwMode="auto">
          <a:xfrm flipH="1">
            <a:off x="6019800" y="2743200"/>
            <a:ext cx="8382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3" name="Straight Arrow Connector 82"/>
          <p:cNvCxnSpPr>
            <a:endCxn id="24" idx="1"/>
          </p:cNvCxnSpPr>
          <p:nvPr/>
        </p:nvCxnSpPr>
        <p:spPr bwMode="auto">
          <a:xfrm flipH="1">
            <a:off x="1864849" y="4114800"/>
            <a:ext cx="268751" cy="3067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5" name="Straight Arrow Connector 84"/>
          <p:cNvCxnSpPr/>
          <p:nvPr/>
        </p:nvCxnSpPr>
        <p:spPr bwMode="auto">
          <a:xfrm>
            <a:off x="6096000" y="4114800"/>
            <a:ext cx="4572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>
            <a:off x="1828800" y="4800600"/>
            <a:ext cx="1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4" name="Straight Arrow Connector 93"/>
          <p:cNvCxnSpPr>
            <a:stCxn id="20" idx="2"/>
          </p:cNvCxnSpPr>
          <p:nvPr/>
        </p:nvCxnSpPr>
        <p:spPr bwMode="auto">
          <a:xfrm>
            <a:off x="4114800" y="4114800"/>
            <a:ext cx="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6" name="Straight Arrow Connector 95"/>
          <p:cNvCxnSpPr/>
          <p:nvPr/>
        </p:nvCxnSpPr>
        <p:spPr bwMode="auto">
          <a:xfrm>
            <a:off x="3048000" y="4114800"/>
            <a:ext cx="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8" name="Straight Arrow Connector 97"/>
          <p:cNvCxnSpPr/>
          <p:nvPr/>
        </p:nvCxnSpPr>
        <p:spPr bwMode="auto">
          <a:xfrm>
            <a:off x="5181600" y="4114800"/>
            <a:ext cx="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9" name="Straight Arrow Connector 98"/>
          <p:cNvCxnSpPr/>
          <p:nvPr/>
        </p:nvCxnSpPr>
        <p:spPr bwMode="auto">
          <a:xfrm>
            <a:off x="2743200" y="4800600"/>
            <a:ext cx="1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0" name="Straight Arrow Connector 99"/>
          <p:cNvCxnSpPr/>
          <p:nvPr/>
        </p:nvCxnSpPr>
        <p:spPr bwMode="auto">
          <a:xfrm>
            <a:off x="3581400" y="4876800"/>
            <a:ext cx="1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1" name="Straight Arrow Connector 100"/>
          <p:cNvCxnSpPr/>
          <p:nvPr/>
        </p:nvCxnSpPr>
        <p:spPr bwMode="auto">
          <a:xfrm>
            <a:off x="4495800" y="4876800"/>
            <a:ext cx="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2" name="Straight Arrow Connector 101"/>
          <p:cNvCxnSpPr/>
          <p:nvPr/>
        </p:nvCxnSpPr>
        <p:spPr bwMode="auto">
          <a:xfrm>
            <a:off x="5410200" y="4876800"/>
            <a:ext cx="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3" name="Straight Arrow Connector 102"/>
          <p:cNvCxnSpPr/>
          <p:nvPr/>
        </p:nvCxnSpPr>
        <p:spPr bwMode="auto">
          <a:xfrm>
            <a:off x="64770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9" name="Straight Arrow Connector 158"/>
          <p:cNvCxnSpPr>
            <a:stCxn id="10" idx="6"/>
            <a:endCxn id="12" idx="2"/>
          </p:cNvCxnSpPr>
          <p:nvPr/>
        </p:nvCxnSpPr>
        <p:spPr bwMode="auto">
          <a:xfrm>
            <a:off x="2667000" y="2362200"/>
            <a:ext cx="381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61" name="Straight Arrow Connector 160"/>
          <p:cNvCxnSpPr>
            <a:stCxn id="12" idx="6"/>
            <a:endCxn id="16" idx="2"/>
          </p:cNvCxnSpPr>
          <p:nvPr/>
        </p:nvCxnSpPr>
        <p:spPr bwMode="auto">
          <a:xfrm>
            <a:off x="5334000" y="2362200"/>
            <a:ext cx="381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85" name="Straight Arrow Connector 184"/>
          <p:cNvCxnSpPr>
            <a:stCxn id="12" idx="4"/>
          </p:cNvCxnSpPr>
          <p:nvPr/>
        </p:nvCxnSpPr>
        <p:spPr bwMode="auto">
          <a:xfrm>
            <a:off x="4191000" y="2743200"/>
            <a:ext cx="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66FF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7973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Trillion particle simulation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727042-40D0-458A-9FF3-692E022B63DC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84195"/>
      </p:ext>
    </p:extLst>
  </p:cSld>
  <p:clrMapOvr>
    <a:masterClrMapping/>
  </p:clrMapOvr>
</p:sld>
</file>

<file path=ppt/theme/theme1.xml><?xml version="1.0" encoding="utf-8"?>
<a:theme xmlns:a="http://schemas.openxmlformats.org/drawingml/2006/main" name="THG Template.v1.1">
  <a:themeElements>
    <a:clrScheme name="TH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BF0000"/>
      </a:accent2>
      <a:accent3>
        <a:srgbClr val="00B050"/>
      </a:accent3>
      <a:accent4>
        <a:srgbClr val="7030A0"/>
      </a:accent4>
      <a:accent5>
        <a:srgbClr val="548DD4"/>
      </a:accent5>
      <a:accent6>
        <a:srgbClr val="FFC000"/>
      </a:accent6>
      <a:hlink>
        <a:srgbClr val="4F81BD"/>
      </a:hlink>
      <a:folHlink>
        <a:srgbClr val="953734"/>
      </a:folHlink>
    </a:clrScheme>
    <a:fontScheme name="THG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4406</Words>
  <Application>Microsoft Office PowerPoint</Application>
  <PresentationFormat>On-screen Show (4:3)</PresentationFormat>
  <Paragraphs>1164</Paragraphs>
  <Slides>119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THG Template.v1.1</vt:lpstr>
      <vt:lpstr>Part 2 What is HDF?</vt:lpstr>
      <vt:lpstr>Why HDF5?</vt:lpstr>
      <vt:lpstr>Answering big questions …</vt:lpstr>
      <vt:lpstr>… involves big data …</vt:lpstr>
      <vt:lpstr>… and complex data …</vt:lpstr>
      <vt:lpstr>… with complex relationships …</vt:lpstr>
      <vt:lpstr>… on big computers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HDF5 Philosophy</vt:lpstr>
      <vt:lpstr>Introduction to HDF5</vt:lpstr>
      <vt:lpstr>What is HDF5?</vt:lpstr>
      <vt:lpstr>HDF = Hierarchical Data Format</vt:lpstr>
      <vt:lpstr>HDF5 is like …</vt:lpstr>
      <vt:lpstr>HDF5 is designed …</vt:lpstr>
      <vt:lpstr>HDF5 Technology Platform</vt:lpstr>
      <vt:lpstr>HDF5 Data Model</vt:lpstr>
      <vt:lpstr>HDF5 File</vt:lpstr>
      <vt:lpstr>HDF5 Dataset</vt:lpstr>
      <vt:lpstr>HDF5 Datatypes</vt:lpstr>
      <vt:lpstr>HDF5 Dataset</vt:lpstr>
      <vt:lpstr>HDF5 Dataset with Compound Datatype</vt:lpstr>
      <vt:lpstr>HDF5 Data Model: Are we there yet?</vt:lpstr>
      <vt:lpstr>HDF5 Attributes</vt:lpstr>
      <vt:lpstr>HDF5 Groups and Links</vt:lpstr>
      <vt:lpstr>HDF5 Technology Platform</vt:lpstr>
      <vt:lpstr>HDF5 Layers</vt:lpstr>
      <vt:lpstr>HDF5 API and Applications</vt:lpstr>
      <vt:lpstr>HDF5 Software Layers &amp; Storage</vt:lpstr>
      <vt:lpstr>Useful Tools For New Users</vt:lpstr>
      <vt:lpstr>What makes HDF5 special? What is its “secret sauce?”</vt:lpstr>
      <vt:lpstr>Secret Sauce:  File structures and metadata</vt:lpstr>
      <vt:lpstr>File structures and metadata</vt:lpstr>
      <vt:lpstr>Secret sauce: Groups and Links</vt:lpstr>
      <vt:lpstr>PowerPoint Presentation</vt:lpstr>
      <vt:lpstr>Secret Sauce: HDF5 metadata</vt:lpstr>
      <vt:lpstr>HDF5 metadata</vt:lpstr>
      <vt:lpstr>HDF5 metadata</vt:lpstr>
      <vt:lpstr>HDF5 dataset components</vt:lpstr>
      <vt:lpstr>Secret sauce: HDF5 datatypes</vt:lpstr>
      <vt:lpstr>HDF5 Datatypes</vt:lpstr>
      <vt:lpstr>Secret sauce:  HDF5 software layers </vt:lpstr>
      <vt:lpstr>HDF5 Layers</vt:lpstr>
      <vt:lpstr>HDF5 API and Applications</vt:lpstr>
      <vt:lpstr>HDF5 Software Layers &amp; Storage</vt:lpstr>
      <vt:lpstr>Secret Sauce: Partial i/o</vt:lpstr>
      <vt:lpstr>Subsetting – Sample mappings between File Dataspaces and Memory Dataspaces </vt:lpstr>
      <vt:lpstr>Secret Sauce: HDF5 storage layouts</vt:lpstr>
      <vt:lpstr>HDF5 datasets storage layouts</vt:lpstr>
      <vt:lpstr>Contiguous storage layout</vt:lpstr>
      <vt:lpstr>Dataset storage</vt:lpstr>
      <vt:lpstr>Dataset storage</vt:lpstr>
      <vt:lpstr>Writing contiguous dataset</vt:lpstr>
      <vt:lpstr>Writing contiguous dataset</vt:lpstr>
      <vt:lpstr>Secret sauce: Chunking</vt:lpstr>
      <vt:lpstr>Chunked storage layout</vt:lpstr>
      <vt:lpstr>Dataset storage</vt:lpstr>
      <vt:lpstr>Dataset storage</vt:lpstr>
      <vt:lpstr>Chunked storage layout</vt:lpstr>
      <vt:lpstr>What is HDF5 chunking?</vt:lpstr>
      <vt:lpstr>Why HDF5 chunking?</vt:lpstr>
      <vt:lpstr>Why HDF5 chunking?</vt:lpstr>
      <vt:lpstr>Why HDF5 chunking?</vt:lpstr>
      <vt:lpstr>Why HDF5 chunking?</vt:lpstr>
      <vt:lpstr>But wait, there’s more…</vt:lpstr>
      <vt:lpstr>Chunked storage layout</vt:lpstr>
      <vt:lpstr>Secret sauce: External storage</vt:lpstr>
      <vt:lpstr>External storage layout</vt:lpstr>
      <vt:lpstr>External storage layout</vt:lpstr>
      <vt:lpstr>SCEC TeraShake</vt:lpstr>
      <vt:lpstr>SCEC TeraShake</vt:lpstr>
      <vt:lpstr>TeraShake Surface Seismograms</vt:lpstr>
      <vt:lpstr>Example HDF5 File</vt:lpstr>
      <vt:lpstr>Secret sauce: Compact storage layout</vt:lpstr>
      <vt:lpstr>Compact  storage layout</vt:lpstr>
      <vt:lpstr>Writing compact dataset</vt:lpstr>
      <vt:lpstr>Secret Sauce: Virtual file drivers</vt:lpstr>
      <vt:lpstr>HDF5 Layers</vt:lpstr>
      <vt:lpstr>HDF5 Software Layers &amp; Storage</vt:lpstr>
      <vt:lpstr>HDF5 VFDs</vt:lpstr>
      <vt:lpstr>Secret sauce: HDF5 filters</vt:lpstr>
      <vt:lpstr>What is an HDF5 filter?</vt:lpstr>
      <vt:lpstr>Types of HDF5 Filters</vt:lpstr>
      <vt:lpstr>HDF5 filters</vt:lpstr>
      <vt:lpstr>Secret sauce: Parallel HDF5 </vt:lpstr>
      <vt:lpstr>PowerPoint Presentation</vt:lpstr>
      <vt:lpstr>PowerPoint Presentation</vt:lpstr>
      <vt:lpstr>Overview of parallel HDf5 design</vt:lpstr>
      <vt:lpstr>PHDF5 requirements</vt:lpstr>
      <vt:lpstr>PHDF5 requirements</vt:lpstr>
      <vt:lpstr>HDF5 Layers</vt:lpstr>
      <vt:lpstr>PHDF5 implementation layers</vt:lpstr>
      <vt:lpstr>Trillion particle simulation</vt:lpstr>
      <vt:lpstr>Advantage of parallel HDF5</vt:lpstr>
      <vt:lpstr>Trillion particle simulation</vt:lpstr>
      <vt:lpstr>Multiple Scientific Discoveries in Plasma Physics</vt:lpstr>
      <vt:lpstr>Secret sauce: metadata “journaling” </vt:lpstr>
      <vt:lpstr>Journaling</vt:lpstr>
      <vt:lpstr>Journaling</vt:lpstr>
      <vt:lpstr>Journaling</vt:lpstr>
      <vt:lpstr>Journaling</vt:lpstr>
      <vt:lpstr>Secret sauce: writing and reading simultaneously </vt:lpstr>
      <vt:lpstr>Single Writer / Multiple Reader (SWMR)</vt:lpstr>
      <vt:lpstr>Basic Idea</vt:lpstr>
      <vt:lpstr>PowerPoint Presentation</vt:lpstr>
      <vt:lpstr>PowerPoint Presentation</vt:lpstr>
      <vt:lpstr>A touch of reality</vt:lpstr>
      <vt:lpstr>PowerPoint Presentation</vt:lpstr>
      <vt:lpstr>Bigger isn’t always better –  Factors affecting I/O performance</vt:lpstr>
      <vt:lpstr>HDF5 data structures</vt:lpstr>
      <vt:lpstr>Operations on data inside HDF5 library</vt:lpstr>
      <vt:lpstr>Operations on data inside HDF5 library</vt:lpstr>
      <vt:lpstr>I/O performance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Folk, Michael J</dc:creator>
  <cp:lastModifiedBy>Evans, Mark</cp:lastModifiedBy>
  <cp:revision>30</cp:revision>
  <dcterms:created xsi:type="dcterms:W3CDTF">2013-11-07T20:46:34Z</dcterms:created>
  <dcterms:modified xsi:type="dcterms:W3CDTF">2013-12-30T22:09:27Z</dcterms:modified>
</cp:coreProperties>
</file>